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78" r:id="rId2"/>
    <p:sldId id="280" r:id="rId3"/>
    <p:sldId id="282" r:id="rId4"/>
    <p:sldId id="260" r:id="rId5"/>
    <p:sldId id="261" r:id="rId6"/>
    <p:sldId id="257" r:id="rId7"/>
    <p:sldId id="300" r:id="rId8"/>
    <p:sldId id="279" r:id="rId9"/>
    <p:sldId id="281" r:id="rId10"/>
    <p:sldId id="263" r:id="rId11"/>
    <p:sldId id="262" r:id="rId12"/>
    <p:sldId id="301" r:id="rId13"/>
    <p:sldId id="269" r:id="rId14"/>
    <p:sldId id="268" r:id="rId15"/>
    <p:sldId id="267" r:id="rId16"/>
    <p:sldId id="266" r:id="rId17"/>
    <p:sldId id="271" r:id="rId18"/>
    <p:sldId id="273" r:id="rId19"/>
    <p:sldId id="275" r:id="rId20"/>
    <p:sldId id="264" r:id="rId21"/>
    <p:sldId id="265" r:id="rId22"/>
    <p:sldId id="283" r:id="rId23"/>
    <p:sldId id="274" r:id="rId24"/>
    <p:sldId id="276" r:id="rId25"/>
    <p:sldId id="277" r:id="rId26"/>
    <p:sldId id="302" r:id="rId27"/>
    <p:sldId id="303" r:id="rId28"/>
    <p:sldId id="304" r:id="rId29"/>
    <p:sldId id="284" r:id="rId30"/>
    <p:sldId id="294" r:id="rId31"/>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11" clrIdx="0">
    <p:extLst>
      <p:ext uri="{19B8F6BF-5375-455C-9EA6-DF929625EA0E}">
        <p15:presenceInfo xmlns:p15="http://schemas.microsoft.com/office/powerpoint/2012/main" userId="Till Gut" providerId="None"/>
      </p:ext>
    </p:extLst>
  </p:cmAuthor>
  <p:cmAuthor id="2" name="Elsa Garcia-Maltras De Blas" initials="EGDB" lastIdx="1"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27B"/>
    <a:srgbClr val="133C8B"/>
    <a:srgbClr val="B4AEA8"/>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5" autoAdjust="0"/>
    <p:restoredTop sz="81407" autoAdjust="0"/>
  </p:normalViewPr>
  <p:slideViewPr>
    <p:cSldViewPr snapToGrid="0">
      <p:cViewPr varScale="1">
        <p:scale>
          <a:sx n="51" d="100"/>
          <a:sy n="51" d="100"/>
        </p:scale>
        <p:origin x="12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2800" dirty="0"/>
            <a:t>NIVEAU CENTRAL (LUXEMBOURG)</a:t>
          </a:r>
        </a:p>
        <a:p>
          <a:r>
            <a:rPr lang="es-ES_tradnl" sz="2800" b="1" dirty="0">
              <a:solidFill>
                <a:schemeClr val="tx1"/>
              </a:solidFill>
            </a:rPr>
            <a:t>CHEF DU PARQUET EUROPÉEN (</a:t>
          </a:r>
          <a:r>
            <a:rPr lang="es-ES_tradnl" sz="2800" b="1" dirty="0">
              <a:solidFill>
                <a:schemeClr val="accent1">
                  <a:lumMod val="60000"/>
                  <a:lumOff val="40000"/>
                </a:schemeClr>
              </a:solidFill>
            </a:rPr>
            <a:t>CPE</a:t>
          </a:r>
          <a:r>
            <a:rPr lang="es-ES_tradnl" sz="2800" b="1" dirty="0">
              <a:solidFill>
                <a:schemeClr val="tx1"/>
              </a:solidFill>
            </a:rPr>
            <a:t>)</a:t>
          </a:r>
        </a:p>
        <a:p>
          <a:r>
            <a:rPr lang="es-ES_tradnl" sz="2800" b="1" dirty="0">
              <a:solidFill>
                <a:schemeClr val="tx1"/>
              </a:solidFill>
            </a:rPr>
            <a:t>PROCUREURS EUROPÉENS (PE) (1 par EM participant,                           </a:t>
          </a:r>
          <a:r>
            <a:rPr lang="es-ES_tradnl" sz="2800" b="1" dirty="0">
              <a:solidFill>
                <a:schemeClr val="accent1">
                  <a:lumMod val="60000"/>
                  <a:lumOff val="40000"/>
                </a:schemeClr>
              </a:solidFill>
            </a:rPr>
            <a:t>avec 2 PE qui sont ADJOINTS au PCE</a:t>
          </a:r>
          <a:r>
            <a:rPr lang="es-ES_tradnl" sz="2800" b="1" dirty="0">
              <a:solidFill>
                <a:schemeClr val="tx1"/>
              </a:solidFill>
            </a:rPr>
            <a:t>)</a:t>
          </a:r>
        </a:p>
        <a:p>
          <a:r>
            <a:rPr lang="es-ES_tradnl" sz="2800" b="1" dirty="0">
              <a:solidFill>
                <a:schemeClr val="tx1"/>
              </a:solidFill>
            </a:rPr>
            <a:t>BUREAU CENTRAL (personnel et directeur administratif)</a:t>
          </a:r>
          <a:endParaRPr lang="fr-FR" sz="28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2800" dirty="0"/>
            <a:t>NIVEAU DÉCENTRALISÉ (ÉTATS MEMBRES)</a:t>
          </a:r>
        </a:p>
        <a:p>
          <a:r>
            <a:rPr lang="es-ES_tradnl" sz="2800" b="1" dirty="0">
              <a:solidFill>
                <a:schemeClr val="tx1"/>
              </a:solidFill>
            </a:rPr>
            <a:t>PROCUREURS EUROPÉENS DÉLÉGUÉS (PED)</a:t>
          </a:r>
        </a:p>
        <a:p>
          <a:r>
            <a:rPr lang="es-ES_tradnl" sz="2800" b="1" dirty="0">
              <a:solidFill>
                <a:schemeClr val="tx1"/>
              </a:solidFill>
            </a:rPr>
            <a:t>(au moins 2 par EM participant) </a:t>
          </a:r>
          <a:endParaRPr lang="fr-FR" sz="28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custScaleY="124227">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custScaleY="76304">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4000" dirty="0"/>
            <a:t>STRATÉGIE</a:t>
          </a:r>
        </a:p>
        <a:p>
          <a:r>
            <a:rPr lang="es-ES_tradnl" sz="2400" b="1" dirty="0">
              <a:solidFill>
                <a:schemeClr val="tx1"/>
              </a:solidFill>
            </a:rPr>
            <a:t>CHEF DU PARQUET EUROPÉEN : Direction du Parquet européen</a:t>
          </a:r>
        </a:p>
        <a:p>
          <a:r>
            <a:rPr lang="es-ES_tradnl" sz="2400" b="1" dirty="0">
              <a:solidFill>
                <a:schemeClr val="tx1"/>
              </a:solidFill>
            </a:rPr>
            <a:t>COLLEGE DES PE : Surveillance générale / Questions générales et </a:t>
          </a:r>
          <a:r>
            <a:rPr lang="en-GB" sz="2400" b="1" noProof="0" dirty="0">
              <a:solidFill>
                <a:schemeClr val="tx1"/>
              </a:solidFill>
            </a:rPr>
            <a:t>stratégiques</a:t>
          </a:r>
          <a:r>
            <a:rPr dirty="0"/>
            <a:t> </a:t>
          </a:r>
          <a:endParaRPr lang="fr-FR" sz="24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4000" dirty="0"/>
            <a:t>OPÉRATIONS</a:t>
          </a:r>
        </a:p>
        <a:p>
          <a:r>
            <a:rPr lang="es-ES_tradnl" sz="2400" b="1" dirty="0">
              <a:solidFill>
                <a:schemeClr val="tx1"/>
              </a:solidFill>
            </a:rPr>
            <a:t>CHAMBRES PERMANENTES </a:t>
          </a:r>
        </a:p>
        <a:p>
          <a:r>
            <a:rPr lang="es-ES_tradnl" sz="2400" b="1" dirty="0">
              <a:solidFill>
                <a:schemeClr val="tx1"/>
              </a:solidFill>
            </a:rPr>
            <a:t>PROCUREURS EUROPÉENS DÉLÉGUÉS (PED)</a:t>
          </a:r>
          <a:endParaRPr lang="fr-FR" sz="24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4867" y="1661"/>
          <a:ext cx="9958177" cy="24796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NIVEAU CENTRAL (LUXEMBOURG)</a:t>
          </a:r>
        </a:p>
        <a:p>
          <a:pPr marL="0" lvl="0" indent="0" algn="ctr" defTabSz="1244600">
            <a:lnSpc>
              <a:spcPct val="90000"/>
            </a:lnSpc>
            <a:spcBef>
              <a:spcPct val="0"/>
            </a:spcBef>
            <a:spcAft>
              <a:spcPct val="35000"/>
            </a:spcAft>
            <a:buNone/>
          </a:pPr>
          <a:r>
            <a:rPr lang="es-ES_tradnl" sz="2800" b="1" kern="1200" dirty="0">
              <a:solidFill>
                <a:schemeClr val="tx1"/>
              </a:solidFill>
            </a:rPr>
            <a:t>CHEF DU PARQUET EUROPÉEN (</a:t>
          </a:r>
          <a:r>
            <a:rPr lang="es-ES_tradnl" sz="2800" b="1" kern="1200" dirty="0">
              <a:solidFill>
                <a:schemeClr val="accent1">
                  <a:lumMod val="60000"/>
                  <a:lumOff val="40000"/>
                </a:schemeClr>
              </a:solidFill>
            </a:rPr>
            <a:t>CPE</a:t>
          </a:r>
          <a:r>
            <a:rPr lang="es-ES_tradnl" sz="2800" b="1" kern="1200" dirty="0">
              <a:solidFill>
                <a:schemeClr val="tx1"/>
              </a:solidFill>
            </a:rPr>
            <a:t>)</a:t>
          </a:r>
        </a:p>
        <a:p>
          <a:pPr marL="0" lvl="0" indent="0" algn="ctr" defTabSz="1244600">
            <a:lnSpc>
              <a:spcPct val="90000"/>
            </a:lnSpc>
            <a:spcBef>
              <a:spcPct val="0"/>
            </a:spcBef>
            <a:spcAft>
              <a:spcPct val="35000"/>
            </a:spcAft>
            <a:buNone/>
          </a:pPr>
          <a:r>
            <a:rPr lang="es-ES_tradnl" sz="2800" b="1" kern="1200" dirty="0">
              <a:solidFill>
                <a:schemeClr val="tx1"/>
              </a:solidFill>
            </a:rPr>
            <a:t>PROCUREURS EUROPÉENS (PE) (1 par EM participant,                           </a:t>
          </a:r>
          <a:r>
            <a:rPr lang="es-ES_tradnl" sz="2800" b="1" kern="1200" dirty="0">
              <a:solidFill>
                <a:schemeClr val="accent1">
                  <a:lumMod val="60000"/>
                  <a:lumOff val="40000"/>
                </a:schemeClr>
              </a:solidFill>
            </a:rPr>
            <a:t>avec 2 PE qui sont ADJOINTS au PCE</a:t>
          </a:r>
          <a:r>
            <a:rPr lang="es-ES_tradnl" sz="2800" b="1" kern="1200" dirty="0">
              <a:solidFill>
                <a:schemeClr val="tx1"/>
              </a:solidFill>
            </a:rPr>
            <a:t>)</a:t>
          </a:r>
        </a:p>
        <a:p>
          <a:pPr marL="0" lvl="0" indent="0" algn="ctr" defTabSz="1244600">
            <a:lnSpc>
              <a:spcPct val="90000"/>
            </a:lnSpc>
            <a:spcBef>
              <a:spcPct val="0"/>
            </a:spcBef>
            <a:spcAft>
              <a:spcPct val="35000"/>
            </a:spcAft>
            <a:buNone/>
          </a:pPr>
          <a:r>
            <a:rPr lang="es-ES_tradnl" sz="2800" b="1" kern="1200" dirty="0">
              <a:solidFill>
                <a:schemeClr val="tx1"/>
              </a:solidFill>
            </a:rPr>
            <a:t>BUREAU CENTRAL (personnel et directeur administratif)</a:t>
          </a:r>
          <a:endParaRPr lang="fr-FR" sz="2800" b="1" kern="1200" dirty="0">
            <a:solidFill>
              <a:schemeClr val="tx1"/>
            </a:solidFill>
          </a:endParaRPr>
        </a:p>
      </dsp:txBody>
      <dsp:txXfrm>
        <a:off x="77494" y="74288"/>
        <a:ext cx="9812923" cy="2334419"/>
      </dsp:txXfrm>
    </dsp:sp>
    <dsp:sp modelId="{8DE20822-6070-4339-94EE-AA3924B6F76B}">
      <dsp:nvSpPr>
        <dsp:cNvPr id="0" name=""/>
        <dsp:cNvSpPr/>
      </dsp:nvSpPr>
      <dsp:spPr>
        <a:xfrm>
          <a:off x="4867" y="2742447"/>
          <a:ext cx="9958177" cy="152309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NIVEAU DÉCENTRALISÉ (ÉTATS MEMBRES)</a:t>
          </a:r>
        </a:p>
        <a:p>
          <a:pPr marL="0" lvl="0" indent="0" algn="ctr" defTabSz="1244600">
            <a:lnSpc>
              <a:spcPct val="90000"/>
            </a:lnSpc>
            <a:spcBef>
              <a:spcPct val="0"/>
            </a:spcBef>
            <a:spcAft>
              <a:spcPct val="35000"/>
            </a:spcAft>
            <a:buNone/>
          </a:pPr>
          <a:r>
            <a:rPr lang="es-ES_tradnl" sz="2800" b="1" kern="1200" dirty="0">
              <a:solidFill>
                <a:schemeClr val="tx1"/>
              </a:solidFill>
            </a:rPr>
            <a:t>PROCUREURS EUROPÉENS DÉLÉGUÉS (PED)</a:t>
          </a:r>
        </a:p>
        <a:p>
          <a:pPr marL="0" lvl="0" indent="0" algn="ctr" defTabSz="1244600">
            <a:lnSpc>
              <a:spcPct val="90000"/>
            </a:lnSpc>
            <a:spcBef>
              <a:spcPct val="0"/>
            </a:spcBef>
            <a:spcAft>
              <a:spcPct val="35000"/>
            </a:spcAft>
            <a:buNone/>
          </a:pPr>
          <a:r>
            <a:rPr lang="es-ES_tradnl" sz="2800" b="1" kern="1200" dirty="0">
              <a:solidFill>
                <a:schemeClr val="tx1"/>
              </a:solidFill>
            </a:rPr>
            <a:t>(au moins 2 par EM participant) </a:t>
          </a:r>
          <a:endParaRPr lang="fr-FR" sz="2800" b="1" kern="1200" dirty="0">
            <a:solidFill>
              <a:schemeClr val="tx1"/>
            </a:solidFill>
          </a:endParaRPr>
        </a:p>
      </dsp:txBody>
      <dsp:txXfrm>
        <a:off x="49477" y="2787057"/>
        <a:ext cx="9868957" cy="143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5134" y="230"/>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STRATÉGIE</a:t>
          </a:r>
        </a:p>
        <a:p>
          <a:pPr marL="0" lvl="0" indent="0" algn="ctr" defTabSz="1778000">
            <a:lnSpc>
              <a:spcPct val="90000"/>
            </a:lnSpc>
            <a:spcBef>
              <a:spcPct val="0"/>
            </a:spcBef>
            <a:spcAft>
              <a:spcPct val="35000"/>
            </a:spcAft>
            <a:buNone/>
          </a:pPr>
          <a:r>
            <a:rPr lang="es-ES_tradnl" sz="2400" b="1" kern="1200" dirty="0">
              <a:solidFill>
                <a:schemeClr val="tx1"/>
              </a:solidFill>
            </a:rPr>
            <a:t>CHEF DU PARQUET EUROPÉEN : Direction du Parquet européen</a:t>
          </a:r>
        </a:p>
        <a:p>
          <a:pPr marL="0" lvl="0" indent="0" algn="ctr" defTabSz="1778000">
            <a:lnSpc>
              <a:spcPct val="90000"/>
            </a:lnSpc>
            <a:spcBef>
              <a:spcPct val="0"/>
            </a:spcBef>
            <a:spcAft>
              <a:spcPct val="35000"/>
            </a:spcAft>
            <a:buNone/>
          </a:pPr>
          <a:r>
            <a:rPr lang="es-ES_tradnl" sz="2400" b="1" kern="1200" dirty="0">
              <a:solidFill>
                <a:schemeClr val="tx1"/>
              </a:solidFill>
            </a:rPr>
            <a:t>COLLEGE DES PE : Surveillance générale / Questions générales et </a:t>
          </a:r>
          <a:r>
            <a:rPr lang="en-GB" sz="2400" b="1" kern="1200" noProof="0" dirty="0">
              <a:solidFill>
                <a:schemeClr val="tx1"/>
              </a:solidFill>
            </a:rPr>
            <a:t>stratégiques</a:t>
          </a:r>
          <a:r>
            <a:rPr kern="1200" dirty="0"/>
            <a:t> </a:t>
          </a:r>
          <a:endParaRPr lang="fr-FR" sz="2400" b="1" kern="1200" dirty="0">
            <a:solidFill>
              <a:schemeClr val="tx1"/>
            </a:solidFill>
          </a:endParaRPr>
        </a:p>
      </dsp:txBody>
      <dsp:txXfrm>
        <a:off x="64812" y="59908"/>
        <a:ext cx="10385974" cy="1918209"/>
      </dsp:txXfrm>
    </dsp:sp>
    <dsp:sp modelId="{8DE20822-6070-4339-94EE-AA3924B6F76B}">
      <dsp:nvSpPr>
        <dsp:cNvPr id="0" name=""/>
        <dsp:cNvSpPr/>
      </dsp:nvSpPr>
      <dsp:spPr>
        <a:xfrm>
          <a:off x="5134" y="2313542"/>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OPÉRATIONS</a:t>
          </a:r>
        </a:p>
        <a:p>
          <a:pPr marL="0" lvl="0" indent="0" algn="ctr" defTabSz="1778000">
            <a:lnSpc>
              <a:spcPct val="90000"/>
            </a:lnSpc>
            <a:spcBef>
              <a:spcPct val="0"/>
            </a:spcBef>
            <a:spcAft>
              <a:spcPct val="35000"/>
            </a:spcAft>
            <a:buNone/>
          </a:pPr>
          <a:r>
            <a:rPr lang="es-ES_tradnl" sz="2400" b="1" kern="1200" dirty="0">
              <a:solidFill>
                <a:schemeClr val="tx1"/>
              </a:solidFill>
            </a:rPr>
            <a:t>CHAMBRES PERMANENTES </a:t>
          </a:r>
        </a:p>
        <a:p>
          <a:pPr marL="0" lvl="0" indent="0" algn="ctr" defTabSz="1778000">
            <a:lnSpc>
              <a:spcPct val="90000"/>
            </a:lnSpc>
            <a:spcBef>
              <a:spcPct val="0"/>
            </a:spcBef>
            <a:spcAft>
              <a:spcPct val="35000"/>
            </a:spcAft>
            <a:buNone/>
          </a:pPr>
          <a:r>
            <a:rPr lang="es-ES_tradnl" sz="2400" b="1" kern="1200" dirty="0">
              <a:solidFill>
                <a:schemeClr val="tx1"/>
              </a:solidFill>
            </a:rPr>
            <a:t>PROCUREURS EUROPÉENS DÉLÉGUÉS (PED)</a:t>
          </a:r>
          <a:endParaRPr lang="fr-FR" sz="2400" b="1" kern="1200" dirty="0">
            <a:solidFill>
              <a:schemeClr val="tx1"/>
            </a:solidFill>
          </a:endParaRPr>
        </a:p>
      </dsp:txBody>
      <dsp:txXfrm>
        <a:off x="64812" y="2373220"/>
        <a:ext cx="10385974" cy="1918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03.02.2022</a:t>
            </a:fld>
            <a:endParaRPr lang="fr-FR" dirty="0"/>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‹N°›</a:t>
            </a:fld>
            <a:endParaRPr lang="fr-FR" dirty="0"/>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03/02/2022</a:t>
            </a:fld>
            <a:endParaRPr lang="fr-FR" dirty="0"/>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‹N°›</a:t>
            </a:fld>
            <a:endParaRPr lang="fr-FR" dirty="0"/>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nsilium.europa.eu/en/infographics/college-of-the-european-public-prosecutor-s-office-epp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dirty="0"/>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dirty="0"/>
          </a:p>
        </p:txBody>
      </p:sp>
    </p:spTree>
    <p:extLst>
      <p:ext uri="{BB962C8B-B14F-4D97-AF65-F5344CB8AC3E}">
        <p14:creationId xmlns:p14="http://schemas.microsoft.com/office/powerpoint/2010/main" val="7894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dirty="0"/>
          </a:p>
        </p:txBody>
      </p:sp>
    </p:spTree>
    <p:extLst>
      <p:ext uri="{BB962C8B-B14F-4D97-AF65-F5344CB8AC3E}">
        <p14:creationId xmlns:p14="http://schemas.microsoft.com/office/powerpoint/2010/main" val="2336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s-ES" dirty="0"/>
          </a:p>
        </p:txBody>
      </p:sp>
    </p:spTree>
    <p:extLst>
      <p:ext uri="{BB962C8B-B14F-4D97-AF65-F5344CB8AC3E}">
        <p14:creationId xmlns:p14="http://schemas.microsoft.com/office/powerpoint/2010/main" val="212283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VRAI</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FAUX</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FAUX</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s-ES" dirty="0"/>
          </a:p>
        </p:txBody>
      </p:sp>
    </p:spTree>
    <p:extLst>
      <p:ext uri="{BB962C8B-B14F-4D97-AF65-F5344CB8AC3E}">
        <p14:creationId xmlns:p14="http://schemas.microsoft.com/office/powerpoint/2010/main" val="28878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s-ES" dirty="0"/>
          </a:p>
        </p:txBody>
      </p:sp>
    </p:spTree>
    <p:extLst>
      <p:ext uri="{BB962C8B-B14F-4D97-AF65-F5344CB8AC3E}">
        <p14:creationId xmlns:p14="http://schemas.microsoft.com/office/powerpoint/2010/main" val="220312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A) FAUX</a:t>
            </a:r>
          </a:p>
          <a:p>
            <a:r>
              <a:rPr lang="es-ES_tradnl" dirty="0"/>
              <a:t>B) FAUX</a:t>
            </a:r>
          </a:p>
          <a:p>
            <a:r>
              <a:rPr lang="es-ES_tradnl" dirty="0"/>
              <a:t>C) VRAI</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s-ES" dirty="0"/>
          </a:p>
        </p:txBody>
      </p:sp>
    </p:spTree>
    <p:extLst>
      <p:ext uri="{BB962C8B-B14F-4D97-AF65-F5344CB8AC3E}">
        <p14:creationId xmlns:p14="http://schemas.microsoft.com/office/powerpoint/2010/main" val="266114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000" dirty="0"/>
              <a:t>Article 9</a:t>
            </a:r>
          </a:p>
          <a:p>
            <a:r>
              <a:rPr lang="fr-FR" sz="1200" dirty="0"/>
              <a:t>1. Le collège du Parquet européen est composé du chef du Parquet européen et d’un procureur européen par État membre. Le chef du Parquet européen préside les réunions du collège et est responsable de leur préparation.</a:t>
            </a:r>
            <a:endParaRPr lang="en-US" sz="1000" dirty="0"/>
          </a:p>
          <a:p>
            <a:r>
              <a:rPr lang="en-US" sz="1000" dirty="0"/>
              <a:t>2. </a:t>
            </a:r>
            <a:r>
              <a:rPr lang="fr-FR" sz="1200" dirty="0"/>
              <a:t>Le collège se réunit régulièrement et est chargé du suivi général des activités du Parquet européen. Il adopte des décisions sur des questions stratégiques, ainsi que sur des questions générales soulevées par des dossiers particuliers, notamment en vue d’assurer la cohérence et l’efficacité, dans l’ensemble des États membres, de la politique du Parquet européen en matière de poursuites, ainsi que sur d’autres questions visées dans le présent règlement. Le collège ne prend pas de décisions opérationnelles portant sur des dossiers particuliers. Le règlement intérieur du Parquet européen définit les modalités de l’exercice des activités de suivi général par le collège et de l’adoption des décisions sur des questions stratégiques et générales en vertu du présent article.</a:t>
            </a:r>
          </a:p>
          <a:p>
            <a:r>
              <a:rPr lang="en-US" sz="1000" dirty="0"/>
              <a:t>3. </a:t>
            </a:r>
            <a:r>
              <a:rPr lang="fr-FR" sz="1200" dirty="0"/>
              <a:t>Sur proposition du chef du Parquet européen et conformément au règlement intérieur du Parquet européen, le collège met en place des chambres permanentes.</a:t>
            </a:r>
          </a:p>
          <a:p>
            <a:r>
              <a:rPr lang="en-US" sz="1000" dirty="0"/>
              <a:t>4. </a:t>
            </a:r>
            <a:r>
              <a:rPr lang="fr-FR" sz="1200" dirty="0"/>
              <a:t>Le collège adopte le règlement intérieur du Parquet européen conformément à l’article 21 et précise les responsabilités quant à l’exercice des fonctions des membres du collège et du personnel du Parquet européen</a:t>
            </a:r>
            <a:r>
              <a:rPr lang="en-US" sz="1000" dirty="0"/>
              <a:t>.</a:t>
            </a:r>
          </a:p>
          <a:p>
            <a:r>
              <a:rPr lang="en-US" sz="1000" dirty="0"/>
              <a:t>5. </a:t>
            </a:r>
            <a:r>
              <a:rPr lang="fr-FR" sz="1200" dirty="0"/>
              <a:t>Sauf disposition contraire du présent règlement, le collège adopte des décisions à la majorité simple. Tout membre du collège a le droit de demander un vote sur des questions sur lesquelles le collège est appelé à statuer. Chaque membre du collège dispose d’une voix. Le chef du Parquet européen dispose d’une voix prépondérante en cas d’égalité de voix sur toute question sur laquelle le collège est appelé à statuer</a:t>
            </a:r>
            <a:r>
              <a:rPr lang="en-US" sz="1000" dirty="0"/>
              <a:t>.</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dirty="0"/>
          </a:p>
        </p:txBody>
      </p:sp>
    </p:spTree>
    <p:extLst>
      <p:ext uri="{BB962C8B-B14F-4D97-AF65-F5344CB8AC3E}">
        <p14:creationId xmlns:p14="http://schemas.microsoft.com/office/powerpoint/2010/main" val="3295437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s-ES" dirty="0"/>
          </a:p>
        </p:txBody>
      </p:sp>
    </p:spTree>
    <p:extLst>
      <p:ext uri="{BB962C8B-B14F-4D97-AF65-F5344CB8AC3E}">
        <p14:creationId xmlns:p14="http://schemas.microsoft.com/office/powerpoint/2010/main" val="29640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s-ES" dirty="0"/>
          </a:p>
        </p:txBody>
      </p:sp>
    </p:spTree>
    <p:extLst>
      <p:ext uri="{BB962C8B-B14F-4D97-AF65-F5344CB8AC3E}">
        <p14:creationId xmlns:p14="http://schemas.microsoft.com/office/powerpoint/2010/main" val="75557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s-ES" dirty="0"/>
          </a:p>
        </p:txBody>
      </p:sp>
    </p:spTree>
    <p:extLst>
      <p:ext uri="{BB962C8B-B14F-4D97-AF65-F5344CB8AC3E}">
        <p14:creationId xmlns:p14="http://schemas.microsoft.com/office/powerpoint/2010/main" val="2863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s-ES" dirty="0"/>
          </a:p>
        </p:txBody>
      </p:sp>
    </p:spTree>
    <p:extLst>
      <p:ext uri="{BB962C8B-B14F-4D97-AF65-F5344CB8AC3E}">
        <p14:creationId xmlns:p14="http://schemas.microsoft.com/office/powerpoint/2010/main" val="292054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hlinkClick r:id="rId3"/>
              </a:rPr>
              <a:t>https://www.consilium.europa.eu/en/infographics/college-of-the-european-public-prosecutor-s-office-eppo/</a:t>
            </a:r>
            <a:endParaRPr lang="es-ES" dirty="0"/>
          </a:p>
          <a:p>
            <a:endParaRPr lang="es-ES_tradnl" dirty="0"/>
          </a:p>
          <a:p>
            <a:r>
              <a:rPr lang="fr-FR" dirty="0"/>
              <a:t>Ce lien donne accès à la liste complète des PE.</a:t>
            </a:r>
            <a:endParaRPr lang="es-ES" dirty="0"/>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s-ES" dirty="0"/>
          </a:p>
        </p:txBody>
      </p:sp>
    </p:spTree>
    <p:extLst>
      <p:ext uri="{BB962C8B-B14F-4D97-AF65-F5344CB8AC3E}">
        <p14:creationId xmlns:p14="http://schemas.microsoft.com/office/powerpoint/2010/main" val="9920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a:t>BONNE R</a:t>
            </a:r>
            <a:r>
              <a:rPr lang="fr-FR" sz="1800" dirty="0">
                <a:effectLst/>
                <a:latin typeface="Calibri" panose="020F0502020204030204" pitchFamily="34" charset="0"/>
                <a:ea typeface="Calibri" panose="020F0502020204030204" pitchFamily="34" charset="0"/>
                <a:cs typeface="Times New Roman" panose="02020603050405020304" pitchFamily="18" charset="0"/>
              </a:rPr>
              <a:t>É</a:t>
            </a:r>
            <a:r>
              <a:rPr lang="es-ES_tradnl" dirty="0"/>
              <a:t>PONSE </a:t>
            </a:r>
            <a:r>
              <a:rPr lang="es-ES_tradnl" baseline="0" dirty="0"/>
              <a:t>A)</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Les procureurs européens sont nommés par le Conseil à partir d'une liste restreinte de candidats fournie par chaque État membre pour un mandat non renouvelable de six ans. À l'issue de cette période, le Conseil peut décider de prolonger le mandat pour une durée maximale de trois ans. Conformément aux règles transitoires qui s'appliquent pour et pendant la première période du mandat, les procureurs européens d'un groupe comprenant un tiers du nombre des États membres participants déterminé par tirage au sort seront nommés pour 3 ans. </a:t>
            </a:r>
            <a:endParaRPr lang="es-ES" dirty="0"/>
          </a:p>
          <a:p>
            <a:r>
              <a:rPr lang="fr-FR" dirty="0"/>
              <a:t>C'est le cas des procureurs de Grèce, d'Espagne, d'Italie, de Chypre, de Lituanie, des Pays-Bas, d'Autriche et du Portugal.</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s-ES" dirty="0"/>
          </a:p>
        </p:txBody>
      </p:sp>
    </p:spTree>
    <p:extLst>
      <p:ext uri="{BB962C8B-B14F-4D97-AF65-F5344CB8AC3E}">
        <p14:creationId xmlns:p14="http://schemas.microsoft.com/office/powerpoint/2010/main" val="377769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22</a:t>
            </a:fld>
            <a:endParaRPr lang="es-ES" dirty="0"/>
          </a:p>
        </p:txBody>
      </p:sp>
    </p:spTree>
    <p:extLst>
      <p:ext uri="{BB962C8B-B14F-4D97-AF65-F5344CB8AC3E}">
        <p14:creationId xmlns:p14="http://schemas.microsoft.com/office/powerpoint/2010/main" val="3334653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23</a:t>
            </a:fld>
            <a:endParaRPr lang="es-ES" dirty="0"/>
          </a:p>
        </p:txBody>
      </p:sp>
    </p:spTree>
    <p:extLst>
      <p:ext uri="{BB962C8B-B14F-4D97-AF65-F5344CB8AC3E}">
        <p14:creationId xmlns:p14="http://schemas.microsoft.com/office/powerpoint/2010/main" val="1977861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lphaUcParenR"/>
            </a:pPr>
            <a:r>
              <a:rPr lang="es-ES_tradnl" baseline="0" dirty="0"/>
              <a:t>FAUX</a:t>
            </a:r>
          </a:p>
          <a:p>
            <a:pPr marL="228600" indent="-228600">
              <a:buAutoNum type="alphaUcParenR"/>
            </a:pPr>
            <a:r>
              <a:rPr lang="es-ES_tradnl" baseline="0" dirty="0"/>
              <a:t>VRAI</a:t>
            </a:r>
          </a:p>
          <a:p>
            <a:pPr marL="228600" indent="-228600">
              <a:buAutoNum type="alphaUcParenR"/>
            </a:pPr>
            <a:r>
              <a:rPr lang="es-ES_tradnl" baseline="0" dirty="0"/>
              <a:t>FAUX</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24</a:t>
            </a:fld>
            <a:endParaRPr lang="es-ES" dirty="0"/>
          </a:p>
        </p:txBody>
      </p:sp>
    </p:spTree>
    <p:extLst>
      <p:ext uri="{BB962C8B-B14F-4D97-AF65-F5344CB8AC3E}">
        <p14:creationId xmlns:p14="http://schemas.microsoft.com/office/powerpoint/2010/main" val="145251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25</a:t>
            </a:fld>
            <a:endParaRPr lang="es-ES" dirty="0"/>
          </a:p>
        </p:txBody>
      </p:sp>
    </p:spTree>
    <p:extLst>
      <p:ext uri="{BB962C8B-B14F-4D97-AF65-F5344CB8AC3E}">
        <p14:creationId xmlns:p14="http://schemas.microsoft.com/office/powerpoint/2010/main" val="178425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26</a:t>
            </a:fld>
            <a:endParaRPr lang="es-ES" dirty="0"/>
          </a:p>
        </p:txBody>
      </p:sp>
    </p:spTree>
    <p:extLst>
      <p:ext uri="{BB962C8B-B14F-4D97-AF65-F5344CB8AC3E}">
        <p14:creationId xmlns:p14="http://schemas.microsoft.com/office/powerpoint/2010/main" val="157383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ES_tradnl" baseline="0" dirty="0"/>
              <a:t>La bonne réponse est </a:t>
            </a:r>
            <a:r>
              <a:rPr lang="es-ES_tradnl" dirty="0"/>
              <a:t>B).</a:t>
            </a:r>
            <a:endParaRPr lang="es-ES_tradnl" baseline="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29</a:t>
            </a:fld>
            <a:endParaRPr lang="es-ES" dirty="0"/>
          </a:p>
        </p:txBody>
      </p:sp>
    </p:spTree>
    <p:extLst>
      <p:ext uri="{BB962C8B-B14F-4D97-AF65-F5344CB8AC3E}">
        <p14:creationId xmlns:p14="http://schemas.microsoft.com/office/powerpoint/2010/main" val="4265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dirty="0"/>
          </a:p>
        </p:txBody>
      </p:sp>
    </p:spTree>
    <p:extLst>
      <p:ext uri="{BB962C8B-B14F-4D97-AF65-F5344CB8AC3E}">
        <p14:creationId xmlns:p14="http://schemas.microsoft.com/office/powerpoint/2010/main" val="3551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Bonne réponse C.</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dirty="0"/>
          </a:p>
        </p:txBody>
      </p:sp>
    </p:spTree>
    <p:extLst>
      <p:ext uri="{BB962C8B-B14F-4D97-AF65-F5344CB8AC3E}">
        <p14:creationId xmlns:p14="http://schemas.microsoft.com/office/powerpoint/2010/main" val="197109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dirty="0"/>
          </a:p>
        </p:txBody>
      </p:sp>
    </p:spTree>
    <p:extLst>
      <p:ext uri="{BB962C8B-B14F-4D97-AF65-F5344CB8AC3E}">
        <p14:creationId xmlns:p14="http://schemas.microsoft.com/office/powerpoint/2010/main" val="1204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dirty="0"/>
          </a:p>
        </p:txBody>
      </p:sp>
    </p:spTree>
    <p:extLst>
      <p:ext uri="{BB962C8B-B14F-4D97-AF65-F5344CB8AC3E}">
        <p14:creationId xmlns:p14="http://schemas.microsoft.com/office/powerpoint/2010/main" val="86040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dirty="0"/>
          </a:p>
        </p:txBody>
      </p:sp>
    </p:spTree>
    <p:extLst>
      <p:ext uri="{BB962C8B-B14F-4D97-AF65-F5344CB8AC3E}">
        <p14:creationId xmlns:p14="http://schemas.microsoft.com/office/powerpoint/2010/main" val="13186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s-ES" dirty="0"/>
          </a:p>
        </p:txBody>
      </p:sp>
    </p:spTree>
    <p:extLst>
      <p:ext uri="{BB962C8B-B14F-4D97-AF65-F5344CB8AC3E}">
        <p14:creationId xmlns:p14="http://schemas.microsoft.com/office/powerpoint/2010/main" val="239919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s-ES" dirty="0"/>
          </a:p>
        </p:txBody>
      </p:sp>
    </p:spTree>
    <p:extLst>
      <p:ext uri="{BB962C8B-B14F-4D97-AF65-F5344CB8AC3E}">
        <p14:creationId xmlns:p14="http://schemas.microsoft.com/office/powerpoint/2010/main" val="10095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‹N°›</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a:t>PartnerLogo</a:t>
            </a:r>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law/cross-border-cases/judicial-cooperation/networks-and-bodies-supporting-judicial-cooperation/european-public-prosecutors-office_en#decisions-of-the-college-of-the-eppo"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fr-FR"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fr-FR" dirty="0">
                <a:solidFill>
                  <a:schemeClr val="bg1"/>
                </a:solidFill>
              </a:rPr>
              <a:t>Travailler avec le Parquet européen au niveau décentralisé – </a:t>
            </a:r>
            <a:br>
              <a:rPr dirty="0"/>
            </a:br>
            <a:r>
              <a:rPr lang="fr-FR" dirty="0">
                <a:solidFill>
                  <a:schemeClr val="bg1"/>
                </a:solidFill>
              </a:rPr>
              <a:t>Supports de formation pour les procureurs et les juges d’instruction</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77E15AD3-6DE7-4CD9-89D7-80B44DB06347}"/>
              </a:ext>
            </a:extLst>
          </p:cNvPr>
          <p:cNvSpPr txBox="1"/>
          <p:nvPr/>
        </p:nvSpPr>
        <p:spPr>
          <a:xfrm>
            <a:off x="619107" y="2119153"/>
            <a:ext cx="7824486" cy="1107996"/>
          </a:xfrm>
          <a:prstGeom prst="rect">
            <a:avLst/>
          </a:prstGeom>
          <a:noFill/>
        </p:spPr>
        <p:txBody>
          <a:bodyPr wrap="square" rtlCol="0">
            <a:spAutoFit/>
          </a:bodyPr>
          <a:lstStyle/>
          <a:p>
            <a:r>
              <a:rPr lang="fr-FR"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Structure du Parquet européen</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QUIZ - 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000" b="1" dirty="0">
                <a:solidFill>
                  <a:schemeClr val="tx1"/>
                </a:solidFill>
                <a:latin typeface="+mn-lt"/>
              </a:rPr>
              <a:t>Qui est</a:t>
            </a:r>
            <a:r>
              <a:rPr lang="fr-FR" dirty="0"/>
              <a:t> </a:t>
            </a:r>
            <a:r>
              <a:rPr lang="fr-FR" sz="3000" b="1" dirty="0">
                <a:solidFill>
                  <a:schemeClr val="tx1"/>
                </a:solidFill>
                <a:latin typeface="+mn-lt"/>
              </a:rPr>
              <a:t>est</a:t>
            </a:r>
            <a:r>
              <a:rPr lang="fr-FR" dirty="0"/>
              <a:t> </a:t>
            </a:r>
            <a:r>
              <a:rPr lang="fr-FR" sz="3000" b="1" dirty="0">
                <a:solidFill>
                  <a:schemeClr val="tx1"/>
                </a:solidFill>
                <a:latin typeface="+mn-lt"/>
              </a:rPr>
              <a:t>l’actuel</a:t>
            </a:r>
            <a:r>
              <a:rPr lang="fr-FR" dirty="0"/>
              <a:t> </a:t>
            </a:r>
            <a:r>
              <a:rPr lang="fr-FR" sz="3000" b="1" dirty="0">
                <a:solidFill>
                  <a:schemeClr val="tx1"/>
                </a:solidFill>
                <a:latin typeface="+mn-lt"/>
              </a:rPr>
              <a:t>chef</a:t>
            </a:r>
            <a:r>
              <a:rPr lang="fr-FR" dirty="0"/>
              <a:t> </a:t>
            </a:r>
            <a:r>
              <a:rPr lang="fr-FR" sz="3000" b="1" dirty="0">
                <a:solidFill>
                  <a:schemeClr val="tx1"/>
                </a:solidFill>
                <a:latin typeface="+mn-lt"/>
              </a:rPr>
              <a:t>du Parquet européen ?</a:t>
            </a:r>
          </a:p>
          <a:p>
            <a:pPr algn="just"/>
            <a:r>
              <a:rPr lang="fr-FR" sz="3000" b="1" dirty="0">
                <a:solidFill>
                  <a:schemeClr val="tx1"/>
                </a:solidFill>
                <a:latin typeface="+mn-lt"/>
              </a:rPr>
              <a:t>-a - - a  K - - - - -</a:t>
            </a:r>
          </a:p>
          <a:p>
            <a:pPr algn="just"/>
            <a:r>
              <a:rPr lang="fr-FR" sz="3000" b="1" dirty="0">
                <a:solidFill>
                  <a:schemeClr val="tx1"/>
                </a:solidFill>
                <a:latin typeface="+mn-lt"/>
              </a:rPr>
              <a:t>Qui est l’actuel procureur européen de votre EM ?</a:t>
            </a:r>
          </a:p>
          <a:p>
            <a:pPr marL="1143000" indent="-1143000" algn="just">
              <a:buFontTx/>
              <a:buChar char="-"/>
            </a:pPr>
            <a:endParaRPr lang="fr-FR" sz="9600" b="1" dirty="0"/>
          </a:p>
        </p:txBody>
      </p:sp>
      <p:sp>
        <p:nvSpPr>
          <p:cNvPr id="4" name="Dia számának helye 3">
            <a:extLst>
              <a:ext uri="{FF2B5EF4-FFF2-40B4-BE49-F238E27FC236}">
                <a16:creationId xmlns:a16="http://schemas.microsoft.com/office/drawing/2014/main" id="{62C3DDCE-0E35-4014-B6CB-807460567B85}"/>
              </a:ext>
            </a:extLst>
          </p:cNvPr>
          <p:cNvSpPr>
            <a:spLocks noGrp="1"/>
          </p:cNvSpPr>
          <p:nvPr>
            <p:ph type="sldNum" sz="quarter" idx="12"/>
          </p:nvPr>
        </p:nvSpPr>
        <p:spPr/>
        <p:txBody>
          <a:bodyPr/>
          <a:lstStyle/>
          <a:p>
            <a:fld id="{6113E31D-E2AB-40D1-8B51-AFA5AFEF393A}" type="slidenum">
              <a:rPr lang="en-US" smtClean="0"/>
              <a:t>10</a:t>
            </a:fld>
            <a:endParaRPr lang="fr-FR" dirty="0"/>
          </a:p>
        </p:txBody>
      </p:sp>
    </p:spTree>
    <p:extLst>
      <p:ext uri="{BB962C8B-B14F-4D97-AF65-F5344CB8AC3E}">
        <p14:creationId xmlns:p14="http://schemas.microsoft.com/office/powerpoint/2010/main" val="127730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8454239" y="2117967"/>
            <a:ext cx="2351250" cy="2088282"/>
          </a:xfrm>
          <a:prstGeom prst="rect">
            <a:avLst/>
          </a:prstGeom>
        </p:spPr>
      </p:pic>
      <p:sp>
        <p:nvSpPr>
          <p:cNvPr id="2" name="Título 1"/>
          <p:cNvSpPr>
            <a:spLocks noGrp="1"/>
          </p:cNvSpPr>
          <p:nvPr>
            <p:ph type="ctrTitle"/>
          </p:nvPr>
        </p:nvSpPr>
        <p:spPr/>
        <p:txBody>
          <a:bodyPr>
            <a:normAutofit/>
          </a:bodyPr>
          <a:lstStyle/>
          <a:p>
            <a:pPr algn="l"/>
            <a:r>
              <a:rPr lang="fr-FR" b="1" dirty="0">
                <a:latin typeface="+mn-lt"/>
              </a:rPr>
              <a:t>Laura Kovesi (RO)</a:t>
            </a:r>
          </a:p>
        </p:txBody>
      </p:sp>
      <p:sp>
        <p:nvSpPr>
          <p:cNvPr id="3" name="Subtítulo 2"/>
          <p:cNvSpPr>
            <a:spLocks noGrp="1"/>
          </p:cNvSpPr>
          <p:nvPr>
            <p:ph type="subTitle" idx="1"/>
          </p:nvPr>
        </p:nvSpPr>
        <p:spPr/>
        <p:txBody>
          <a:bodyPr>
            <a:normAutofit fontScale="77500" lnSpcReduction="20000"/>
          </a:bodyPr>
          <a:lstStyle/>
          <a:p>
            <a:r>
              <a:rPr lang="fr-FR" sz="3200" dirty="0">
                <a:latin typeface="+mn-lt"/>
              </a:rPr>
              <a:t>MANDAT DE 7 ANS. NON</a:t>
            </a:r>
            <a:r>
              <a:rPr lang="fr-FR" dirty="0"/>
              <a:t> </a:t>
            </a:r>
            <a:r>
              <a:rPr lang="fr-FR" sz="3200" dirty="0">
                <a:latin typeface="+mn-lt"/>
              </a:rPr>
              <a:t>RENOUVELABLE</a:t>
            </a:r>
          </a:p>
          <a:p>
            <a:r>
              <a:rPr lang="fr-FR" sz="3200" dirty="0">
                <a:latin typeface="+mn-lt"/>
              </a:rPr>
              <a:t>NOMMÉE</a:t>
            </a:r>
            <a:r>
              <a:rPr lang="fr-FR" dirty="0"/>
              <a:t> </a:t>
            </a:r>
            <a:r>
              <a:rPr lang="fr-FR" sz="3200" dirty="0">
                <a:latin typeface="+mn-lt"/>
              </a:rPr>
              <a:t>SUR</a:t>
            </a:r>
            <a:r>
              <a:rPr lang="fr-FR" dirty="0"/>
              <a:t> </a:t>
            </a:r>
            <a:r>
              <a:rPr lang="fr-FR" sz="3200" dirty="0">
                <a:latin typeface="+mn-lt"/>
              </a:rPr>
              <a:t>COMMUN</a:t>
            </a:r>
            <a:r>
              <a:rPr lang="fr-FR" dirty="0"/>
              <a:t> </a:t>
            </a:r>
            <a:r>
              <a:rPr lang="fr-FR" sz="3200" dirty="0">
                <a:latin typeface="+mn-lt"/>
              </a:rPr>
              <a:t>ACCORD DU CONSEIL ET DU PARLEMENT EUROPÉEN</a:t>
            </a:r>
            <a:r>
              <a:rPr lang="fr-FR" dirty="0"/>
              <a:t> </a:t>
            </a:r>
            <a:endParaRPr lang="fr-FR" sz="3200" dirty="0">
              <a:latin typeface="+mn-lt"/>
            </a:endParaRPr>
          </a:p>
        </p:txBody>
      </p:sp>
      <p:sp>
        <p:nvSpPr>
          <p:cNvPr id="4" name="Dia számának helye 3">
            <a:extLst>
              <a:ext uri="{FF2B5EF4-FFF2-40B4-BE49-F238E27FC236}">
                <a16:creationId xmlns:a16="http://schemas.microsoft.com/office/drawing/2014/main" id="{A546EF42-E5C9-42BF-AD53-4D705BB82893}"/>
              </a:ext>
            </a:extLst>
          </p:cNvPr>
          <p:cNvSpPr>
            <a:spLocks noGrp="1"/>
          </p:cNvSpPr>
          <p:nvPr>
            <p:ph type="sldNum" sz="quarter" idx="12"/>
          </p:nvPr>
        </p:nvSpPr>
        <p:spPr/>
        <p:txBody>
          <a:bodyPr/>
          <a:lstStyle/>
          <a:p>
            <a:fld id="{4FAB73BC-B049-4115-A692-8D63A059BFB8}" type="slidenum">
              <a:rPr lang="en-US" smtClean="0"/>
              <a:pPr/>
              <a:t>11</a:t>
            </a:fld>
            <a:endParaRPr lang="fr-FR" dirty="0"/>
          </a:p>
        </p:txBody>
      </p:sp>
    </p:spTree>
    <p:extLst>
      <p:ext uri="{BB962C8B-B14F-4D97-AF65-F5344CB8AC3E}">
        <p14:creationId xmlns:p14="http://schemas.microsoft.com/office/powerpoint/2010/main" val="364447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fr-FR" dirty="0"/>
              <a:t>Fonctionnement du Parquet européen : parquet unique</a:t>
            </a:r>
            <a:br>
              <a:rPr dirty="0"/>
            </a:br>
            <a:endParaRPr lang="fr-F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64694147"/>
              </p:ext>
            </p:extLst>
          </p:nvPr>
        </p:nvGraphicFramePr>
        <p:xfrm>
          <a:off x="413774" y="18962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BB6C7A65-7CAC-4DFB-B51E-8E98DAD6D323}"/>
              </a:ext>
            </a:extLst>
          </p:cNvPr>
          <p:cNvSpPr>
            <a:spLocks noGrp="1"/>
          </p:cNvSpPr>
          <p:nvPr>
            <p:ph type="sldNum" sz="quarter" idx="12"/>
          </p:nvPr>
        </p:nvSpPr>
        <p:spPr/>
        <p:txBody>
          <a:bodyPr/>
          <a:lstStyle/>
          <a:p>
            <a:fld id="{6113E31D-E2AB-40D1-8B51-AFA5AFEF393A}" type="slidenum">
              <a:rPr lang="en-US" smtClean="0"/>
              <a:t>12</a:t>
            </a:fld>
            <a:endParaRPr lang="fr-FR" dirty="0"/>
          </a:p>
        </p:txBody>
      </p:sp>
    </p:spTree>
    <p:extLst>
      <p:ext uri="{BB962C8B-B14F-4D97-AF65-F5344CB8AC3E}">
        <p14:creationId xmlns:p14="http://schemas.microsoft.com/office/powerpoint/2010/main" val="213851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QUIZ - 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Le chef</a:t>
            </a:r>
            <a:r>
              <a:rPr lang="fr-FR" dirty="0"/>
              <a:t> </a:t>
            </a:r>
            <a:r>
              <a:rPr lang="fr-FR" sz="3200" b="1" dirty="0">
                <a:solidFill>
                  <a:schemeClr val="tx1"/>
                </a:solidFill>
                <a:latin typeface="+mn-lt"/>
              </a:rPr>
              <a:t>du</a:t>
            </a:r>
            <a:r>
              <a:rPr lang="fr-FR" dirty="0"/>
              <a:t> </a:t>
            </a:r>
            <a:r>
              <a:rPr lang="fr-FR" sz="3200" b="1" dirty="0">
                <a:solidFill>
                  <a:schemeClr val="tx1"/>
                </a:solidFill>
                <a:latin typeface="+mn-lt"/>
              </a:rPr>
              <a:t>Parquet</a:t>
            </a:r>
            <a:r>
              <a:rPr lang="fr-FR" dirty="0"/>
              <a:t> </a:t>
            </a:r>
            <a:r>
              <a:rPr lang="fr-FR" sz="3200" b="1" dirty="0">
                <a:solidFill>
                  <a:schemeClr val="tx1"/>
                </a:solidFill>
                <a:latin typeface="+mn-lt"/>
              </a:rPr>
              <a:t>européen... (VRAI OU FAUX)</a:t>
            </a:r>
          </a:p>
          <a:p>
            <a:pPr marL="457200" indent="-457200" algn="just">
              <a:buFont typeface="+mj-lt"/>
              <a:buAutoNum type="alphaLcParenR"/>
            </a:pPr>
            <a:r>
              <a:rPr lang="fr-FR" sz="3200" dirty="0">
                <a:solidFill>
                  <a:schemeClr val="tx1"/>
                </a:solidFill>
                <a:latin typeface="+mn-lt"/>
              </a:rPr>
              <a:t>est</a:t>
            </a:r>
            <a:r>
              <a:rPr lang="fr-FR" dirty="0"/>
              <a:t> </a:t>
            </a:r>
            <a:r>
              <a:rPr lang="fr-FR" sz="3200" dirty="0">
                <a:solidFill>
                  <a:schemeClr val="tx1"/>
                </a:solidFill>
                <a:latin typeface="+mn-lt"/>
              </a:rPr>
              <a:t>au sommet de la hiérarchie du Parquet européen</a:t>
            </a:r>
          </a:p>
          <a:p>
            <a:pPr marL="457200" indent="-457200" algn="just">
              <a:buFont typeface="+mj-lt"/>
              <a:buAutoNum type="alphaLcParenR"/>
            </a:pPr>
            <a:r>
              <a:rPr lang="fr-FR" sz="3200" dirty="0">
                <a:solidFill>
                  <a:schemeClr val="tx1"/>
                </a:solidFill>
                <a:latin typeface="+mn-lt"/>
              </a:rPr>
              <a:t>peut être remplacé</a:t>
            </a:r>
            <a:r>
              <a:rPr lang="fr-FR" dirty="0"/>
              <a:t> </a:t>
            </a:r>
            <a:r>
              <a:rPr lang="fr-FR" sz="3200" dirty="0">
                <a:solidFill>
                  <a:schemeClr val="tx1"/>
                </a:solidFill>
                <a:latin typeface="+mn-lt"/>
              </a:rPr>
              <a:t>par</a:t>
            </a:r>
            <a:r>
              <a:rPr lang="fr-FR" dirty="0"/>
              <a:t> </a:t>
            </a:r>
            <a:r>
              <a:rPr lang="fr-FR" sz="3200" dirty="0">
                <a:solidFill>
                  <a:schemeClr val="tx1"/>
                </a:solidFill>
                <a:latin typeface="+mn-lt"/>
              </a:rPr>
              <a:t>le</a:t>
            </a:r>
            <a:r>
              <a:rPr lang="fr-FR" dirty="0"/>
              <a:t> </a:t>
            </a:r>
            <a:r>
              <a:rPr lang="fr-FR" sz="3200" dirty="0">
                <a:solidFill>
                  <a:schemeClr val="tx1"/>
                </a:solidFill>
                <a:latin typeface="+mn-lt"/>
              </a:rPr>
              <a:t>procureur général de l’EM concerné en cas de maladie</a:t>
            </a:r>
            <a:r>
              <a:rPr lang="fr-FR" dirty="0"/>
              <a:t> </a:t>
            </a:r>
            <a:r>
              <a:rPr lang="fr-FR" sz="3200" dirty="0">
                <a:solidFill>
                  <a:schemeClr val="tx1"/>
                </a:solidFill>
                <a:latin typeface="+mn-lt"/>
              </a:rPr>
              <a:t>ou</a:t>
            </a:r>
            <a:r>
              <a:rPr lang="fr-FR" dirty="0"/>
              <a:t> </a:t>
            </a:r>
            <a:r>
              <a:rPr lang="fr-FR" sz="3200" dirty="0">
                <a:solidFill>
                  <a:schemeClr val="tx1"/>
                </a:solidFill>
                <a:latin typeface="+mn-lt"/>
              </a:rPr>
              <a:t>d’absence</a:t>
            </a:r>
          </a:p>
          <a:p>
            <a:pPr marL="457200" indent="-457200" algn="just">
              <a:buFont typeface="+mj-lt"/>
              <a:buAutoNum type="alphaLcParenR"/>
            </a:pPr>
            <a:r>
              <a:rPr lang="fr-FR" sz="3200" dirty="0">
                <a:solidFill>
                  <a:schemeClr val="tx1"/>
                </a:solidFill>
                <a:latin typeface="+mn-lt"/>
              </a:rPr>
              <a:t>est</a:t>
            </a:r>
            <a:r>
              <a:rPr lang="fr-FR" dirty="0"/>
              <a:t> </a:t>
            </a:r>
            <a:r>
              <a:rPr lang="fr-FR" sz="3200" dirty="0">
                <a:solidFill>
                  <a:schemeClr val="tx1"/>
                </a:solidFill>
                <a:latin typeface="+mn-lt"/>
              </a:rPr>
              <a:t>le</a:t>
            </a:r>
            <a:r>
              <a:rPr lang="fr-FR" dirty="0"/>
              <a:t> </a:t>
            </a:r>
            <a:r>
              <a:rPr lang="fr-FR" sz="3200" dirty="0">
                <a:solidFill>
                  <a:schemeClr val="tx1"/>
                </a:solidFill>
                <a:latin typeface="+mn-lt"/>
              </a:rPr>
              <a:t>seul</a:t>
            </a:r>
            <a:r>
              <a:rPr lang="fr-FR" dirty="0"/>
              <a:t> </a:t>
            </a:r>
            <a:r>
              <a:rPr lang="fr-FR" sz="3200" dirty="0">
                <a:solidFill>
                  <a:schemeClr val="tx1"/>
                </a:solidFill>
                <a:latin typeface="+mn-lt"/>
              </a:rPr>
              <a:t>autorisé à exercer des</a:t>
            </a:r>
            <a:r>
              <a:rPr lang="fr-FR" dirty="0"/>
              <a:t> </a:t>
            </a:r>
            <a:r>
              <a:rPr lang="fr-FR" sz="3200" dirty="0">
                <a:solidFill>
                  <a:schemeClr val="tx1"/>
                </a:solidFill>
                <a:latin typeface="+mn-lt"/>
              </a:rPr>
              <a:t>tâches de représentation</a:t>
            </a:r>
            <a:r>
              <a:rPr lang="fr-FR" dirty="0"/>
              <a:t> </a:t>
            </a:r>
            <a:endParaRPr lang="fr-FR" sz="3200" dirty="0">
              <a:solidFill>
                <a:schemeClr val="tx1"/>
              </a:solidFill>
              <a:latin typeface="+mn-lt"/>
            </a:endParaRPr>
          </a:p>
          <a:p>
            <a:pPr marL="457200" indent="-457200" algn="just">
              <a:buFont typeface="+mj-lt"/>
              <a:buAutoNum type="alphaLcParenR"/>
            </a:pPr>
            <a:endParaRPr lang="fr-FR" sz="3200" dirty="0"/>
          </a:p>
          <a:p>
            <a:pPr algn="just"/>
            <a:endParaRPr lang="fr-FR" sz="3200" dirty="0"/>
          </a:p>
        </p:txBody>
      </p:sp>
      <p:sp>
        <p:nvSpPr>
          <p:cNvPr id="5" name="Textfeld 4">
            <a:extLst>
              <a:ext uri="{FF2B5EF4-FFF2-40B4-BE49-F238E27FC236}">
                <a16:creationId xmlns:a16="http://schemas.microsoft.com/office/drawing/2014/main" id="{A4904D0F-6195-4BB5-8069-510D041AC64E}"/>
              </a:ext>
            </a:extLst>
          </p:cNvPr>
          <p:cNvSpPr txBox="1"/>
          <p:nvPr/>
        </p:nvSpPr>
        <p:spPr>
          <a:xfrm>
            <a:off x="10223992" y="2478466"/>
            <a:ext cx="1280160" cy="584775"/>
          </a:xfrm>
          <a:prstGeom prst="rect">
            <a:avLst/>
          </a:prstGeom>
          <a:noFill/>
        </p:spPr>
        <p:txBody>
          <a:bodyPr wrap="square" rtlCol="0">
            <a:spAutoFit/>
          </a:bodyPr>
          <a:lstStyle/>
          <a:p>
            <a:r>
              <a:rPr lang="fr-FR" sz="3200" dirty="0">
                <a:solidFill>
                  <a:schemeClr val="accent1">
                    <a:lumMod val="60000"/>
                    <a:lumOff val="40000"/>
                  </a:schemeClr>
                </a:solidFill>
              </a:rPr>
              <a:t>VRAI</a:t>
            </a:r>
          </a:p>
        </p:txBody>
      </p:sp>
      <p:sp>
        <p:nvSpPr>
          <p:cNvPr id="6" name="Textfeld 5">
            <a:extLst>
              <a:ext uri="{FF2B5EF4-FFF2-40B4-BE49-F238E27FC236}">
                <a16:creationId xmlns:a16="http://schemas.microsoft.com/office/drawing/2014/main" id="{AC6A0394-AF92-4E52-A09D-A1DBCA6A91A9}"/>
              </a:ext>
            </a:extLst>
          </p:cNvPr>
          <p:cNvSpPr txBox="1"/>
          <p:nvPr/>
        </p:nvSpPr>
        <p:spPr>
          <a:xfrm>
            <a:off x="10223992" y="3481058"/>
            <a:ext cx="128016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7" name="Textfeld 6">
            <a:extLst>
              <a:ext uri="{FF2B5EF4-FFF2-40B4-BE49-F238E27FC236}">
                <a16:creationId xmlns:a16="http://schemas.microsoft.com/office/drawing/2014/main" id="{3EF7E797-5F57-4E54-8787-F657C0F0D468}"/>
              </a:ext>
            </a:extLst>
          </p:cNvPr>
          <p:cNvSpPr txBox="1"/>
          <p:nvPr/>
        </p:nvSpPr>
        <p:spPr>
          <a:xfrm>
            <a:off x="10864072" y="4152782"/>
            <a:ext cx="128016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4" name="Dia számának helye 3">
            <a:extLst>
              <a:ext uri="{FF2B5EF4-FFF2-40B4-BE49-F238E27FC236}">
                <a16:creationId xmlns:a16="http://schemas.microsoft.com/office/drawing/2014/main" id="{C8715B70-493D-4D8B-B4E2-C0FEE36A0DEC}"/>
              </a:ext>
            </a:extLst>
          </p:cNvPr>
          <p:cNvSpPr>
            <a:spLocks noGrp="1"/>
          </p:cNvSpPr>
          <p:nvPr>
            <p:ph type="sldNum" sz="quarter" idx="12"/>
          </p:nvPr>
        </p:nvSpPr>
        <p:spPr/>
        <p:txBody>
          <a:bodyPr/>
          <a:lstStyle/>
          <a:p>
            <a:fld id="{6113E31D-E2AB-40D1-8B51-AFA5AFEF393A}" type="slidenum">
              <a:rPr lang="en-US" smtClean="0"/>
              <a:t>13</a:t>
            </a:fld>
            <a:endParaRPr lang="fr-FR" dirty="0"/>
          </a:p>
        </p:txBody>
      </p:sp>
    </p:spTree>
    <p:extLst>
      <p:ext uri="{BB962C8B-B14F-4D97-AF65-F5344CB8AC3E}">
        <p14:creationId xmlns:p14="http://schemas.microsoft.com/office/powerpoint/2010/main" val="36069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076727" cy="1895475"/>
          </a:xfrm>
        </p:spPr>
        <p:txBody>
          <a:bodyPr>
            <a:normAutofit/>
          </a:bodyPr>
          <a:lstStyle/>
          <a:p>
            <a:r>
              <a:rPr lang="fr-FR" dirty="0"/>
              <a:t>Article 11 Le chef du Parquet européen et les procureurs européens délégués</a:t>
            </a:r>
            <a:br>
              <a:rPr dirty="0"/>
            </a:br>
            <a:endParaRPr lang="fr-FR" dirty="0"/>
          </a:p>
        </p:txBody>
      </p:sp>
      <p:sp>
        <p:nvSpPr>
          <p:cNvPr id="3" name="Marcador de contenido 2"/>
          <p:cNvSpPr>
            <a:spLocks noGrp="1"/>
          </p:cNvSpPr>
          <p:nvPr>
            <p:ph idx="1"/>
          </p:nvPr>
        </p:nvSpPr>
        <p:spPr>
          <a:xfrm>
            <a:off x="838200" y="1968500"/>
            <a:ext cx="10076727" cy="4208463"/>
          </a:xfrm>
        </p:spPr>
        <p:txBody>
          <a:bodyPr>
            <a:normAutofit/>
          </a:bodyPr>
          <a:lstStyle/>
          <a:p>
            <a:pPr marL="0" indent="0" algn="just">
              <a:buNone/>
            </a:pPr>
            <a:r>
              <a:rPr lang="fr-FR" dirty="0">
                <a:solidFill>
                  <a:schemeClr val="tx1"/>
                </a:solidFill>
                <a:latin typeface="+mn-lt"/>
              </a:rPr>
              <a:t>1.   Le chef du Parquet</a:t>
            </a:r>
            <a:r>
              <a:rPr lang="fr-FR" dirty="0"/>
              <a:t> </a:t>
            </a:r>
            <a:r>
              <a:rPr lang="fr-FR" dirty="0">
                <a:solidFill>
                  <a:schemeClr val="tx1"/>
                </a:solidFill>
                <a:latin typeface="+mn-lt"/>
              </a:rPr>
              <a:t>européen</a:t>
            </a:r>
            <a:r>
              <a:rPr lang="fr-FR" dirty="0"/>
              <a:t> </a:t>
            </a:r>
            <a:r>
              <a:rPr lang="fr-FR" dirty="0">
                <a:solidFill>
                  <a:schemeClr val="tx1"/>
                </a:solidFill>
                <a:latin typeface="+mn-lt"/>
              </a:rPr>
              <a:t>dirige le Parquet européen. Le chef du Parquet</a:t>
            </a:r>
            <a:r>
              <a:rPr lang="fr-FR" dirty="0"/>
              <a:t> </a:t>
            </a:r>
            <a:r>
              <a:rPr lang="fr-FR" dirty="0">
                <a:solidFill>
                  <a:schemeClr val="tx1"/>
                </a:solidFill>
                <a:latin typeface="+mn-lt"/>
              </a:rPr>
              <a:t>européen</a:t>
            </a:r>
            <a:r>
              <a:rPr lang="fr-FR" dirty="0"/>
              <a:t> </a:t>
            </a:r>
            <a:r>
              <a:rPr lang="fr-FR" dirty="0">
                <a:solidFill>
                  <a:schemeClr val="tx1"/>
                </a:solidFill>
                <a:latin typeface="+mn-lt"/>
              </a:rPr>
              <a:t>organise</a:t>
            </a:r>
            <a:r>
              <a:rPr lang="fr-FR" dirty="0"/>
              <a:t> </a:t>
            </a:r>
            <a:r>
              <a:rPr lang="fr-FR" dirty="0">
                <a:solidFill>
                  <a:schemeClr val="tx1"/>
                </a:solidFill>
                <a:latin typeface="+mn-lt"/>
              </a:rPr>
              <a:t>les travaux du Parquet, dirige</a:t>
            </a:r>
            <a:r>
              <a:rPr lang="fr-FR" dirty="0"/>
              <a:t> </a:t>
            </a:r>
            <a:r>
              <a:rPr lang="fr-FR" dirty="0">
                <a:solidFill>
                  <a:schemeClr val="tx1"/>
                </a:solidFill>
                <a:latin typeface="+mn-lt"/>
              </a:rPr>
              <a:t>ses</a:t>
            </a:r>
            <a:r>
              <a:rPr lang="fr-FR" dirty="0"/>
              <a:t> </a:t>
            </a:r>
            <a:r>
              <a:rPr lang="fr-FR" dirty="0">
                <a:solidFill>
                  <a:schemeClr val="tx1"/>
                </a:solidFill>
                <a:latin typeface="+mn-lt"/>
              </a:rPr>
              <a:t>activités et prend</a:t>
            </a:r>
            <a:r>
              <a:rPr lang="fr-FR" dirty="0"/>
              <a:t> </a:t>
            </a:r>
            <a:r>
              <a:rPr lang="fr-FR" dirty="0">
                <a:solidFill>
                  <a:schemeClr val="tx1"/>
                </a:solidFill>
                <a:latin typeface="+mn-lt"/>
              </a:rPr>
              <a:t>des décisions conformément</a:t>
            </a:r>
            <a:r>
              <a:rPr lang="fr-FR" dirty="0"/>
              <a:t> </a:t>
            </a:r>
            <a:r>
              <a:rPr lang="fr-FR" dirty="0">
                <a:solidFill>
                  <a:schemeClr val="tx1"/>
                </a:solidFill>
                <a:latin typeface="+mn-lt"/>
              </a:rPr>
              <a:t>au</a:t>
            </a:r>
            <a:r>
              <a:rPr lang="fr-FR" dirty="0"/>
              <a:t> </a:t>
            </a:r>
            <a:r>
              <a:rPr lang="fr-FR" dirty="0">
                <a:solidFill>
                  <a:schemeClr val="tx1"/>
                </a:solidFill>
                <a:latin typeface="+mn-lt"/>
              </a:rPr>
              <a:t>présent</a:t>
            </a:r>
            <a:r>
              <a:rPr lang="fr-FR" dirty="0"/>
              <a:t> </a:t>
            </a:r>
            <a:r>
              <a:rPr lang="fr-FR" dirty="0">
                <a:solidFill>
                  <a:schemeClr val="tx1"/>
                </a:solidFill>
                <a:latin typeface="+mn-lt"/>
              </a:rPr>
              <a:t>règlement et au</a:t>
            </a:r>
            <a:r>
              <a:rPr lang="fr-FR" dirty="0"/>
              <a:t> </a:t>
            </a:r>
            <a:r>
              <a:rPr lang="fr-FR" dirty="0">
                <a:solidFill>
                  <a:schemeClr val="tx1"/>
                </a:solidFill>
                <a:latin typeface="+mn-lt"/>
              </a:rPr>
              <a:t>règlement intérieur du Parquet européen.</a:t>
            </a:r>
          </a:p>
          <a:p>
            <a:pPr marL="0" indent="0" algn="just">
              <a:buNone/>
            </a:pPr>
            <a:r>
              <a:rPr lang="fr-FR" dirty="0">
                <a:solidFill>
                  <a:schemeClr val="tx1"/>
                </a:solidFill>
                <a:latin typeface="+mn-lt"/>
              </a:rPr>
              <a:t>2.   Deux</a:t>
            </a:r>
            <a:r>
              <a:rPr lang="fr-FR" dirty="0"/>
              <a:t> </a:t>
            </a:r>
            <a:r>
              <a:rPr lang="fr-FR" dirty="0">
                <a:solidFill>
                  <a:schemeClr val="tx1"/>
                </a:solidFill>
                <a:latin typeface="+mn-lt"/>
              </a:rPr>
              <a:t>adjoints</a:t>
            </a:r>
            <a:r>
              <a:rPr lang="fr-FR" dirty="0"/>
              <a:t> </a:t>
            </a:r>
            <a:r>
              <a:rPr lang="fr-FR" dirty="0">
                <a:solidFill>
                  <a:schemeClr val="tx1"/>
                </a:solidFill>
                <a:latin typeface="+mn-lt"/>
              </a:rPr>
              <a:t>du chef du Parquet européen</a:t>
            </a:r>
            <a:r>
              <a:rPr lang="fr-FR" dirty="0"/>
              <a:t> </a:t>
            </a:r>
            <a:r>
              <a:rPr lang="fr-FR" dirty="0">
                <a:solidFill>
                  <a:schemeClr val="tx1"/>
                </a:solidFill>
                <a:latin typeface="+mn-lt"/>
              </a:rPr>
              <a:t>sont nommés pour assister</a:t>
            </a:r>
            <a:r>
              <a:rPr lang="fr-FR" dirty="0"/>
              <a:t> </a:t>
            </a:r>
            <a:r>
              <a:rPr lang="fr-FR" dirty="0">
                <a:solidFill>
                  <a:schemeClr val="tx1"/>
                </a:solidFill>
                <a:latin typeface="+mn-lt"/>
              </a:rPr>
              <a:t>celui-ci</a:t>
            </a:r>
            <a:r>
              <a:rPr lang="fr-FR" dirty="0"/>
              <a:t> </a:t>
            </a:r>
            <a:r>
              <a:rPr lang="fr-FR" dirty="0">
                <a:solidFill>
                  <a:schemeClr val="tx1"/>
                </a:solidFill>
                <a:latin typeface="+mn-lt"/>
              </a:rPr>
              <a:t>dans l’exercice de</a:t>
            </a:r>
            <a:r>
              <a:rPr lang="fr-FR" dirty="0"/>
              <a:t> </a:t>
            </a:r>
            <a:r>
              <a:rPr lang="fr-FR" dirty="0">
                <a:solidFill>
                  <a:schemeClr val="tx1"/>
                </a:solidFill>
                <a:latin typeface="+mn-lt"/>
              </a:rPr>
              <a:t>ses</a:t>
            </a:r>
            <a:r>
              <a:rPr lang="fr-FR" dirty="0"/>
              <a:t> </a:t>
            </a:r>
            <a:r>
              <a:rPr lang="fr-FR" dirty="0">
                <a:solidFill>
                  <a:schemeClr val="tx1"/>
                </a:solidFill>
                <a:latin typeface="+mn-lt"/>
              </a:rPr>
              <a:t>fonctions et le remplacer</a:t>
            </a:r>
            <a:r>
              <a:rPr lang="fr-FR" dirty="0"/>
              <a:t> </a:t>
            </a:r>
            <a:r>
              <a:rPr lang="fr-FR" dirty="0">
                <a:solidFill>
                  <a:schemeClr val="tx1"/>
                </a:solidFill>
                <a:latin typeface="+mn-lt"/>
              </a:rPr>
              <a:t>en cas d’absence</a:t>
            </a:r>
            <a:r>
              <a:rPr lang="fr-FR" dirty="0"/>
              <a:t> </a:t>
            </a:r>
            <a:r>
              <a:rPr lang="fr-FR" dirty="0">
                <a:solidFill>
                  <a:schemeClr val="tx1"/>
                </a:solidFill>
                <a:latin typeface="+mn-lt"/>
              </a:rPr>
              <a:t>ou</a:t>
            </a:r>
            <a:r>
              <a:rPr lang="fr-FR" dirty="0"/>
              <a:t> </a:t>
            </a:r>
            <a:r>
              <a:rPr lang="fr-FR" dirty="0">
                <a:solidFill>
                  <a:schemeClr val="tx1"/>
                </a:solidFill>
                <a:latin typeface="+mn-lt"/>
              </a:rPr>
              <a:t>d’empêchement.</a:t>
            </a:r>
          </a:p>
          <a:p>
            <a:pPr marL="0" indent="0" algn="just">
              <a:buNone/>
            </a:pPr>
            <a:r>
              <a:rPr lang="fr-FR" dirty="0">
                <a:solidFill>
                  <a:schemeClr val="tx1"/>
                </a:solidFill>
                <a:latin typeface="+mn-lt"/>
              </a:rPr>
              <a:t>3.   Le chef du Parquet</a:t>
            </a:r>
            <a:r>
              <a:rPr lang="fr-FR" dirty="0"/>
              <a:t> </a:t>
            </a:r>
            <a:r>
              <a:rPr lang="fr-FR" dirty="0">
                <a:solidFill>
                  <a:schemeClr val="tx1"/>
                </a:solidFill>
                <a:latin typeface="+mn-lt"/>
              </a:rPr>
              <a:t>européen</a:t>
            </a:r>
            <a:r>
              <a:rPr lang="fr-FR" dirty="0"/>
              <a:t> </a:t>
            </a:r>
            <a:r>
              <a:rPr lang="fr-FR" dirty="0">
                <a:solidFill>
                  <a:schemeClr val="tx1"/>
                </a:solidFill>
                <a:latin typeface="+mn-lt"/>
              </a:rPr>
              <a:t>représente</a:t>
            </a:r>
            <a:r>
              <a:rPr lang="fr-FR" dirty="0"/>
              <a:t> </a:t>
            </a:r>
            <a:r>
              <a:rPr lang="fr-FR" dirty="0">
                <a:solidFill>
                  <a:schemeClr val="tx1"/>
                </a:solidFill>
                <a:latin typeface="+mn-lt"/>
              </a:rPr>
              <a:t>le Parquet européen auprès des</a:t>
            </a:r>
            <a:r>
              <a:rPr lang="fr-FR" dirty="0"/>
              <a:t> </a:t>
            </a:r>
            <a:r>
              <a:rPr lang="fr-FR" dirty="0">
                <a:solidFill>
                  <a:schemeClr val="tx1"/>
                </a:solidFill>
                <a:latin typeface="+mn-lt"/>
              </a:rPr>
              <a:t>institutions de l’Union</a:t>
            </a:r>
            <a:r>
              <a:rPr lang="fr-FR" dirty="0"/>
              <a:t> </a:t>
            </a:r>
            <a:r>
              <a:rPr lang="fr-FR" dirty="0">
                <a:solidFill>
                  <a:schemeClr val="tx1"/>
                </a:solidFill>
                <a:latin typeface="+mn-lt"/>
              </a:rPr>
              <a:t>et des</a:t>
            </a:r>
            <a:r>
              <a:rPr lang="fr-FR" dirty="0"/>
              <a:t> </a:t>
            </a:r>
            <a:r>
              <a:rPr lang="fr-FR" dirty="0">
                <a:solidFill>
                  <a:schemeClr val="tx1"/>
                </a:solidFill>
                <a:latin typeface="+mn-lt"/>
              </a:rPr>
              <a:t>États</a:t>
            </a:r>
            <a:r>
              <a:rPr lang="fr-FR" dirty="0"/>
              <a:t> </a:t>
            </a:r>
            <a:r>
              <a:rPr lang="fr-FR" dirty="0">
                <a:solidFill>
                  <a:schemeClr val="tx1"/>
                </a:solidFill>
                <a:latin typeface="+mn-lt"/>
              </a:rPr>
              <a:t>membres de l’Union</a:t>
            </a:r>
            <a:r>
              <a:rPr lang="fr-FR" dirty="0"/>
              <a:t> </a:t>
            </a:r>
            <a:r>
              <a:rPr lang="fr-FR" dirty="0">
                <a:solidFill>
                  <a:schemeClr val="tx1"/>
                </a:solidFill>
                <a:latin typeface="+mn-lt"/>
              </a:rPr>
              <a:t>européenne, ainsi qu’auprès des tiers. Le chef du Parquet</a:t>
            </a:r>
            <a:r>
              <a:rPr lang="fr-FR" dirty="0"/>
              <a:t> </a:t>
            </a:r>
            <a:r>
              <a:rPr lang="fr-FR" dirty="0">
                <a:solidFill>
                  <a:schemeClr val="tx1"/>
                </a:solidFill>
                <a:latin typeface="+mn-lt"/>
              </a:rPr>
              <a:t>européen</a:t>
            </a:r>
            <a:r>
              <a:rPr lang="fr-FR" dirty="0"/>
              <a:t> </a:t>
            </a:r>
            <a:r>
              <a:rPr lang="fr-FR" dirty="0">
                <a:solidFill>
                  <a:schemeClr val="tx1"/>
                </a:solidFill>
                <a:latin typeface="+mn-lt"/>
              </a:rPr>
              <a:t>peut</a:t>
            </a:r>
            <a:r>
              <a:rPr lang="fr-FR" dirty="0"/>
              <a:t> </a:t>
            </a:r>
            <a:r>
              <a:rPr lang="fr-FR" dirty="0">
                <a:solidFill>
                  <a:schemeClr val="tx1"/>
                </a:solidFill>
                <a:latin typeface="+mn-lt"/>
              </a:rPr>
              <a:t>déléguer</a:t>
            </a:r>
            <a:r>
              <a:rPr lang="fr-FR" dirty="0"/>
              <a:t> </a:t>
            </a:r>
            <a:r>
              <a:rPr lang="fr-FR" dirty="0">
                <a:solidFill>
                  <a:schemeClr val="tx1"/>
                </a:solidFill>
                <a:latin typeface="+mn-lt"/>
              </a:rPr>
              <a:t>ses</a:t>
            </a:r>
            <a:r>
              <a:rPr lang="fr-FR" dirty="0"/>
              <a:t> </a:t>
            </a:r>
            <a:r>
              <a:rPr lang="fr-FR" dirty="0">
                <a:solidFill>
                  <a:schemeClr val="tx1"/>
                </a:solidFill>
                <a:latin typeface="+mn-lt"/>
              </a:rPr>
              <a:t>tâches</a:t>
            </a:r>
            <a:r>
              <a:rPr lang="fr-FR" dirty="0"/>
              <a:t> </a:t>
            </a:r>
            <a:r>
              <a:rPr lang="fr-FR" dirty="0">
                <a:solidFill>
                  <a:schemeClr val="tx1"/>
                </a:solidFill>
                <a:latin typeface="+mn-lt"/>
              </a:rPr>
              <a:t>de représentation à l’un de ses</a:t>
            </a:r>
            <a:r>
              <a:rPr lang="fr-FR" dirty="0"/>
              <a:t> </a:t>
            </a:r>
            <a:r>
              <a:rPr lang="fr-FR" dirty="0">
                <a:solidFill>
                  <a:schemeClr val="tx1"/>
                </a:solidFill>
                <a:latin typeface="+mn-lt"/>
              </a:rPr>
              <a:t>adjoints</a:t>
            </a:r>
            <a:r>
              <a:rPr lang="fr-FR" dirty="0"/>
              <a:t> </a:t>
            </a:r>
            <a:r>
              <a:rPr lang="fr-FR" dirty="0">
                <a:solidFill>
                  <a:schemeClr val="tx1"/>
                </a:solidFill>
                <a:latin typeface="+mn-lt"/>
              </a:rPr>
              <a:t>ou à un procureur européen.</a:t>
            </a:r>
          </a:p>
          <a:p>
            <a:pPr marL="0" indent="0">
              <a:buNone/>
            </a:pPr>
            <a:endParaRPr lang="fr-FR" dirty="0"/>
          </a:p>
        </p:txBody>
      </p:sp>
      <p:sp>
        <p:nvSpPr>
          <p:cNvPr id="4" name="Dia számának helye 3">
            <a:extLst>
              <a:ext uri="{FF2B5EF4-FFF2-40B4-BE49-F238E27FC236}">
                <a16:creationId xmlns:a16="http://schemas.microsoft.com/office/drawing/2014/main" id="{39908AAE-EA48-404C-9052-A563175323F2}"/>
              </a:ext>
            </a:extLst>
          </p:cNvPr>
          <p:cNvSpPr>
            <a:spLocks noGrp="1"/>
          </p:cNvSpPr>
          <p:nvPr>
            <p:ph type="sldNum" sz="quarter" idx="12"/>
          </p:nvPr>
        </p:nvSpPr>
        <p:spPr/>
        <p:txBody>
          <a:bodyPr/>
          <a:lstStyle/>
          <a:p>
            <a:fld id="{6113E31D-E2AB-40D1-8B51-AFA5AFEF393A}" type="slidenum">
              <a:rPr lang="en-US" smtClean="0"/>
              <a:t>14</a:t>
            </a:fld>
            <a:endParaRPr lang="fr-FR" dirty="0"/>
          </a:p>
        </p:txBody>
      </p:sp>
    </p:spTree>
    <p:extLst>
      <p:ext uri="{BB962C8B-B14F-4D97-AF65-F5344CB8AC3E}">
        <p14:creationId xmlns:p14="http://schemas.microsoft.com/office/powerpoint/2010/main" val="169091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dirty="0"/>
            </a:br>
            <a:r>
              <a:rPr lang="fr-FR" sz="4000" b="1" dirty="0"/>
              <a:t>QUIZ - TESTEZ VOS CONNAISSANCES</a:t>
            </a:r>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Le collège... (VRAI OU FAUX)</a:t>
            </a:r>
          </a:p>
          <a:p>
            <a:pPr marL="457200" indent="-457200" algn="just">
              <a:buFont typeface="+mj-lt"/>
              <a:buAutoNum type="alphaLcParenR"/>
            </a:pPr>
            <a:r>
              <a:rPr lang="fr-FR" sz="3200" dirty="0">
                <a:solidFill>
                  <a:schemeClr val="tx1"/>
                </a:solidFill>
                <a:latin typeface="+mn-lt"/>
              </a:rPr>
              <a:t>se réunit une fois par an et peut tenir une seconde réunion extraordinaire en août</a:t>
            </a:r>
          </a:p>
          <a:p>
            <a:pPr marL="457200" indent="-457200" algn="just">
              <a:buFont typeface="+mj-lt"/>
              <a:buAutoNum type="alphaLcParenR"/>
            </a:pPr>
            <a:r>
              <a:rPr lang="fr-FR" sz="3200" dirty="0">
                <a:solidFill>
                  <a:schemeClr val="tx1"/>
                </a:solidFill>
                <a:latin typeface="+mn-lt"/>
              </a:rPr>
              <a:t>prend</a:t>
            </a:r>
            <a:r>
              <a:rPr lang="fr-FR" dirty="0"/>
              <a:t> </a:t>
            </a:r>
            <a:r>
              <a:rPr lang="fr-FR" sz="3200" dirty="0">
                <a:solidFill>
                  <a:schemeClr val="tx1"/>
                </a:solidFill>
                <a:latin typeface="+mn-lt"/>
              </a:rPr>
              <a:t>des</a:t>
            </a:r>
            <a:r>
              <a:rPr lang="fr-FR" dirty="0"/>
              <a:t> </a:t>
            </a:r>
            <a:r>
              <a:rPr lang="fr-FR" sz="3200" dirty="0">
                <a:solidFill>
                  <a:schemeClr val="tx1"/>
                </a:solidFill>
                <a:latin typeface="+mn-lt"/>
              </a:rPr>
              <a:t>décisions opérationnelles sur les affaires en cours à la majorité simple</a:t>
            </a:r>
            <a:r>
              <a:rPr lang="fr-FR" dirty="0"/>
              <a:t> </a:t>
            </a:r>
            <a:endParaRPr lang="fr-FR" sz="3200" dirty="0">
              <a:solidFill>
                <a:schemeClr val="tx1"/>
              </a:solidFill>
              <a:latin typeface="+mn-lt"/>
            </a:endParaRPr>
          </a:p>
          <a:p>
            <a:pPr marL="457200" indent="-457200" algn="just">
              <a:buFont typeface="+mj-lt"/>
              <a:buAutoNum type="alphaLcParenR"/>
            </a:pPr>
            <a:r>
              <a:rPr lang="fr-FR" sz="3200" dirty="0">
                <a:solidFill>
                  <a:schemeClr val="tx1"/>
                </a:solidFill>
                <a:latin typeface="+mn-lt"/>
              </a:rPr>
              <a:t>adopte</a:t>
            </a:r>
            <a:r>
              <a:rPr lang="fr-FR" dirty="0"/>
              <a:t> </a:t>
            </a:r>
            <a:r>
              <a:rPr lang="fr-FR" sz="3200" dirty="0">
                <a:solidFill>
                  <a:schemeClr val="tx1"/>
                </a:solidFill>
                <a:latin typeface="+mn-lt"/>
              </a:rPr>
              <a:t>le règlement intérieur du Parquet européen et met en place des chambres permanentes</a:t>
            </a:r>
            <a:r>
              <a:rPr lang="fr-FR" dirty="0"/>
              <a:t> </a:t>
            </a:r>
            <a:endParaRPr lang="fr-FR" sz="3200" dirty="0">
              <a:solidFill>
                <a:schemeClr val="tx1"/>
              </a:solidFill>
              <a:latin typeface="+mn-lt"/>
            </a:endParaRPr>
          </a:p>
          <a:p>
            <a:pPr marL="457200" indent="-457200" algn="just">
              <a:buFont typeface="+mj-lt"/>
              <a:buAutoNum type="alphaLcParenR"/>
            </a:pPr>
            <a:endParaRPr lang="fr-FR" sz="3200" dirty="0"/>
          </a:p>
          <a:p>
            <a:pPr algn="just"/>
            <a:endParaRPr lang="fr-FR" sz="3200" dirty="0"/>
          </a:p>
        </p:txBody>
      </p:sp>
      <p:sp>
        <p:nvSpPr>
          <p:cNvPr id="5" name="Textfeld 4">
            <a:extLst>
              <a:ext uri="{FF2B5EF4-FFF2-40B4-BE49-F238E27FC236}">
                <a16:creationId xmlns:a16="http://schemas.microsoft.com/office/drawing/2014/main" id="{87B5C112-0D71-4BF9-9411-A514EB828DAB}"/>
              </a:ext>
            </a:extLst>
          </p:cNvPr>
          <p:cNvSpPr txBox="1"/>
          <p:nvPr/>
        </p:nvSpPr>
        <p:spPr>
          <a:xfrm>
            <a:off x="6841490" y="2936050"/>
            <a:ext cx="128016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6" name="Textfeld 5">
            <a:extLst>
              <a:ext uri="{FF2B5EF4-FFF2-40B4-BE49-F238E27FC236}">
                <a16:creationId xmlns:a16="http://schemas.microsoft.com/office/drawing/2014/main" id="{4947EA85-3C70-4AF2-BD15-28DA772F2A61}"/>
              </a:ext>
            </a:extLst>
          </p:cNvPr>
          <p:cNvSpPr txBox="1"/>
          <p:nvPr/>
        </p:nvSpPr>
        <p:spPr>
          <a:xfrm>
            <a:off x="6912610" y="4067932"/>
            <a:ext cx="128016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9" name="Textfeld 8">
            <a:extLst>
              <a:ext uri="{FF2B5EF4-FFF2-40B4-BE49-F238E27FC236}">
                <a16:creationId xmlns:a16="http://schemas.microsoft.com/office/drawing/2014/main" id="{211FF4E3-0DA1-43E8-AC20-A4CE688AECEE}"/>
              </a:ext>
            </a:extLst>
          </p:cNvPr>
          <p:cNvSpPr txBox="1"/>
          <p:nvPr/>
        </p:nvSpPr>
        <p:spPr>
          <a:xfrm>
            <a:off x="8192770" y="5122238"/>
            <a:ext cx="1280160" cy="584775"/>
          </a:xfrm>
          <a:prstGeom prst="rect">
            <a:avLst/>
          </a:prstGeom>
          <a:noFill/>
        </p:spPr>
        <p:txBody>
          <a:bodyPr wrap="square" rtlCol="0">
            <a:spAutoFit/>
          </a:bodyPr>
          <a:lstStyle/>
          <a:p>
            <a:r>
              <a:rPr lang="fr-FR" sz="3200" dirty="0">
                <a:solidFill>
                  <a:schemeClr val="accent1">
                    <a:lumMod val="60000"/>
                    <a:lumOff val="40000"/>
                  </a:schemeClr>
                </a:solidFill>
              </a:rPr>
              <a:t>VRAI</a:t>
            </a:r>
          </a:p>
        </p:txBody>
      </p:sp>
      <p:sp>
        <p:nvSpPr>
          <p:cNvPr id="4" name="Dia számának helye 3">
            <a:extLst>
              <a:ext uri="{FF2B5EF4-FFF2-40B4-BE49-F238E27FC236}">
                <a16:creationId xmlns:a16="http://schemas.microsoft.com/office/drawing/2014/main" id="{F1E69971-58D9-41A5-ADA2-30B4EDA3B89E}"/>
              </a:ext>
            </a:extLst>
          </p:cNvPr>
          <p:cNvSpPr>
            <a:spLocks noGrp="1"/>
          </p:cNvSpPr>
          <p:nvPr>
            <p:ph type="sldNum" sz="quarter" idx="12"/>
          </p:nvPr>
        </p:nvSpPr>
        <p:spPr/>
        <p:txBody>
          <a:bodyPr/>
          <a:lstStyle/>
          <a:p>
            <a:fld id="{6113E31D-E2AB-40D1-8B51-AFA5AFEF393A}" type="slidenum">
              <a:rPr lang="en-US" smtClean="0"/>
              <a:t>15</a:t>
            </a:fld>
            <a:endParaRPr lang="fr-FR" dirty="0"/>
          </a:p>
        </p:txBody>
      </p:sp>
    </p:spTree>
    <p:extLst>
      <p:ext uri="{BB962C8B-B14F-4D97-AF65-F5344CB8AC3E}">
        <p14:creationId xmlns:p14="http://schemas.microsoft.com/office/powerpoint/2010/main" val="28472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 Article 9 Le collège.</a:t>
            </a:r>
          </a:p>
        </p:txBody>
      </p:sp>
      <p:sp>
        <p:nvSpPr>
          <p:cNvPr id="3" name="Marcador de contenido 2"/>
          <p:cNvSpPr>
            <a:spLocks noGrp="1"/>
          </p:cNvSpPr>
          <p:nvPr>
            <p:ph idx="1"/>
          </p:nvPr>
        </p:nvSpPr>
        <p:spPr/>
        <p:txBody>
          <a:bodyPr>
            <a:normAutofit fontScale="70000" lnSpcReduction="20000"/>
          </a:bodyPr>
          <a:lstStyle/>
          <a:p>
            <a:pPr>
              <a:buFont typeface="Wingdings" panose="05000000000000000000" pitchFamily="2" charset="2"/>
              <a:buChar char="Ø"/>
            </a:pPr>
            <a:r>
              <a:rPr lang="fr-FR" dirty="0"/>
              <a:t> </a:t>
            </a:r>
            <a:r>
              <a:rPr lang="fr-FR" sz="2900" dirty="0">
                <a:solidFill>
                  <a:schemeClr val="tx1"/>
                </a:solidFill>
                <a:latin typeface="+mn-lt"/>
              </a:rPr>
              <a:t>Chef</a:t>
            </a:r>
            <a:r>
              <a:rPr lang="fr-FR" dirty="0"/>
              <a:t> </a:t>
            </a:r>
            <a:r>
              <a:rPr lang="fr-FR" sz="2900" dirty="0">
                <a:solidFill>
                  <a:schemeClr val="tx1"/>
                </a:solidFill>
                <a:latin typeface="+mn-lt"/>
              </a:rPr>
              <a:t>du Parquet européen (président) + 1 procureur européen</a:t>
            </a:r>
            <a:r>
              <a:rPr lang="fr-FR" dirty="0"/>
              <a:t> </a:t>
            </a:r>
            <a:r>
              <a:rPr lang="fr-FR" sz="2900" dirty="0">
                <a:solidFill>
                  <a:schemeClr val="tx1"/>
                </a:solidFill>
                <a:latin typeface="+mn-lt"/>
              </a:rPr>
              <a:t>par État membre</a:t>
            </a:r>
          </a:p>
          <a:p>
            <a:pPr algn="just">
              <a:buFont typeface="Wingdings" panose="05000000000000000000" pitchFamily="2" charset="2"/>
              <a:buChar char="Ø"/>
            </a:pPr>
            <a:r>
              <a:rPr lang="fr-FR" dirty="0"/>
              <a:t> </a:t>
            </a:r>
            <a:r>
              <a:rPr lang="fr-FR" sz="2900" dirty="0">
                <a:solidFill>
                  <a:schemeClr val="tx1"/>
                </a:solidFill>
                <a:latin typeface="+mn-lt"/>
              </a:rPr>
              <a:t>Se réunit</a:t>
            </a:r>
            <a:r>
              <a:rPr lang="fr-FR" dirty="0"/>
              <a:t> </a:t>
            </a:r>
            <a:r>
              <a:rPr lang="fr-FR" sz="2900" dirty="0">
                <a:solidFill>
                  <a:schemeClr val="tx1"/>
                </a:solidFill>
                <a:latin typeface="+mn-lt"/>
              </a:rPr>
              <a:t>régulièrement et est</a:t>
            </a:r>
            <a:r>
              <a:rPr lang="fr-FR" dirty="0"/>
              <a:t> </a:t>
            </a:r>
            <a:r>
              <a:rPr lang="fr-FR" sz="2900" dirty="0">
                <a:solidFill>
                  <a:schemeClr val="tx1"/>
                </a:solidFill>
                <a:latin typeface="+mn-lt"/>
              </a:rPr>
              <a:t>responsable</a:t>
            </a:r>
            <a:r>
              <a:rPr lang="fr-FR" dirty="0"/>
              <a:t> </a:t>
            </a:r>
            <a:r>
              <a:rPr lang="fr-FR" sz="2900" dirty="0">
                <a:solidFill>
                  <a:schemeClr val="tx1"/>
                </a:solidFill>
                <a:latin typeface="+mn-lt"/>
              </a:rPr>
              <a:t>de la surveillance générale des</a:t>
            </a:r>
            <a:r>
              <a:rPr lang="fr-FR" dirty="0"/>
              <a:t> </a:t>
            </a:r>
            <a:r>
              <a:rPr lang="fr-FR" sz="2900" dirty="0">
                <a:solidFill>
                  <a:schemeClr val="tx1"/>
                </a:solidFill>
                <a:latin typeface="+mn-lt"/>
              </a:rPr>
              <a:t>activités du Parquet européen </a:t>
            </a:r>
          </a:p>
          <a:p>
            <a:pPr marL="0" indent="0" algn="just">
              <a:buNone/>
            </a:pPr>
            <a:r>
              <a:rPr lang="fr-FR" sz="2900" dirty="0">
                <a:solidFill>
                  <a:schemeClr val="tx1"/>
                </a:solidFill>
                <a:latin typeface="+mn-lt"/>
              </a:rPr>
              <a:t>Organe stratégique, non</a:t>
            </a:r>
            <a:r>
              <a:rPr lang="fr-FR" dirty="0"/>
              <a:t> </a:t>
            </a:r>
            <a:r>
              <a:rPr lang="fr-FR" sz="2900" dirty="0">
                <a:solidFill>
                  <a:schemeClr val="tx1"/>
                </a:solidFill>
                <a:latin typeface="+mn-lt"/>
              </a:rPr>
              <a:t>opérationnel = ne peut pas</a:t>
            </a:r>
            <a:r>
              <a:rPr lang="fr-FR" dirty="0"/>
              <a:t> </a:t>
            </a:r>
            <a:r>
              <a:rPr lang="fr-FR" sz="2900" dirty="0">
                <a:solidFill>
                  <a:schemeClr val="tx1"/>
                </a:solidFill>
                <a:latin typeface="+mn-lt"/>
              </a:rPr>
              <a:t>prendre</a:t>
            </a:r>
            <a:r>
              <a:rPr lang="fr-FR" dirty="0"/>
              <a:t> </a:t>
            </a:r>
            <a:r>
              <a:rPr lang="fr-FR" sz="2900" dirty="0">
                <a:solidFill>
                  <a:schemeClr val="tx1"/>
                </a:solidFill>
                <a:latin typeface="+mn-lt"/>
              </a:rPr>
              <a:t>de</a:t>
            </a:r>
            <a:r>
              <a:rPr lang="fr-FR" dirty="0"/>
              <a:t> </a:t>
            </a:r>
            <a:r>
              <a:rPr lang="fr-FR" sz="2900" dirty="0">
                <a:solidFill>
                  <a:schemeClr val="tx1"/>
                </a:solidFill>
                <a:latin typeface="+mn-lt"/>
              </a:rPr>
              <a:t>décisions opérationnelles portant sur des dossiers particuliers</a:t>
            </a:r>
          </a:p>
          <a:p>
            <a:pPr marL="0" indent="0" algn="just">
              <a:buNone/>
            </a:pPr>
            <a:r>
              <a:rPr lang="fr-FR" sz="2900" dirty="0">
                <a:solidFill>
                  <a:schemeClr val="tx1"/>
                </a:solidFill>
                <a:latin typeface="+mn-lt"/>
              </a:rPr>
              <a:t>Considérant (24) Le collège devrait prendre des décisions sur des questions stratégiques, notamment la définition des </a:t>
            </a:r>
            <a:r>
              <a:rPr lang="fr-FR" sz="2900" b="1" dirty="0">
                <a:solidFill>
                  <a:schemeClr val="tx1"/>
                </a:solidFill>
                <a:latin typeface="+mn-lt"/>
              </a:rPr>
              <a:t>priorités et de la politique du Parquet européen en matière d’enquêtes et de poursuites</a:t>
            </a:r>
            <a:r>
              <a:rPr lang="fr-FR" sz="2900" dirty="0">
                <a:solidFill>
                  <a:schemeClr val="tx1"/>
                </a:solidFill>
                <a:latin typeface="+mn-lt"/>
              </a:rPr>
              <a:t>, ainsi que sur des </a:t>
            </a:r>
            <a:r>
              <a:rPr lang="fr-FR" sz="2900" b="1" dirty="0">
                <a:solidFill>
                  <a:schemeClr val="tx1"/>
                </a:solidFill>
                <a:latin typeface="+mn-lt"/>
              </a:rPr>
              <a:t>questions générales soulevées par des dossiers particuliers</a:t>
            </a:r>
            <a:r>
              <a:rPr lang="fr-FR" sz="2900" dirty="0">
                <a:solidFill>
                  <a:schemeClr val="tx1"/>
                </a:solidFill>
                <a:latin typeface="+mn-lt"/>
              </a:rPr>
              <a:t>, concernant par exemple... le développement d’une politique cohérente du Parquet européen en matière d’enquêtes et de poursuites. </a:t>
            </a:r>
          </a:p>
          <a:p>
            <a:pPr marL="0" indent="0" algn="just">
              <a:buNone/>
            </a:pPr>
            <a:r>
              <a:rPr lang="fr-FR" sz="2900" dirty="0">
                <a:solidFill>
                  <a:schemeClr val="tx1"/>
                </a:solidFill>
                <a:latin typeface="+mn-lt"/>
              </a:rPr>
              <a:t>Adopte</a:t>
            </a:r>
            <a:r>
              <a:rPr lang="fr-FR" dirty="0"/>
              <a:t> </a:t>
            </a:r>
            <a:r>
              <a:rPr lang="fr-FR" sz="2900" dirty="0">
                <a:solidFill>
                  <a:schemeClr val="tx1"/>
                </a:solidFill>
                <a:latin typeface="+mn-lt"/>
              </a:rPr>
              <a:t>le règlement intérieur et met en place des</a:t>
            </a:r>
            <a:r>
              <a:rPr lang="fr-FR" dirty="0"/>
              <a:t> </a:t>
            </a:r>
            <a:r>
              <a:rPr lang="fr-FR" sz="2900" dirty="0">
                <a:solidFill>
                  <a:schemeClr val="tx1"/>
                </a:solidFill>
                <a:latin typeface="+mn-lt"/>
              </a:rPr>
              <a:t>chambres permanentes</a:t>
            </a:r>
            <a:r>
              <a:rPr lang="fr-FR" dirty="0"/>
              <a:t> </a:t>
            </a:r>
            <a:r>
              <a:rPr lang="fr-FR" sz="2900" dirty="0">
                <a:solidFill>
                  <a:schemeClr val="tx1"/>
                </a:solidFill>
                <a:latin typeface="+mn-lt"/>
              </a:rPr>
              <a:t>(sur proposition</a:t>
            </a:r>
            <a:r>
              <a:rPr lang="fr-FR" dirty="0"/>
              <a:t> </a:t>
            </a:r>
            <a:r>
              <a:rPr lang="fr-FR" sz="2900" dirty="0">
                <a:solidFill>
                  <a:schemeClr val="tx1"/>
                </a:solidFill>
                <a:latin typeface="+mn-lt"/>
              </a:rPr>
              <a:t>du CPE)</a:t>
            </a:r>
          </a:p>
          <a:p>
            <a:pPr algn="just">
              <a:buFont typeface="Wingdings" panose="05000000000000000000" pitchFamily="2" charset="2"/>
              <a:buChar char="Ø"/>
            </a:pPr>
            <a:r>
              <a:rPr lang="fr-FR" sz="2900" dirty="0">
                <a:solidFill>
                  <a:schemeClr val="tx1"/>
                </a:solidFill>
                <a:latin typeface="+mn-lt"/>
              </a:rPr>
              <a:t>Décisions</a:t>
            </a:r>
            <a:r>
              <a:rPr lang="fr-FR" dirty="0"/>
              <a:t> </a:t>
            </a:r>
            <a:r>
              <a:rPr lang="fr-FR" sz="2900" dirty="0">
                <a:solidFill>
                  <a:schemeClr val="tx1"/>
                </a:solidFill>
                <a:latin typeface="+mn-lt"/>
              </a:rPr>
              <a:t>à la majorité simple (unanimité « idéale »). Le CPE a une voix prépondérante en cas</a:t>
            </a:r>
            <a:r>
              <a:rPr lang="fr-FR" dirty="0"/>
              <a:t> </a:t>
            </a:r>
            <a:r>
              <a:rPr lang="fr-FR" sz="2900" dirty="0">
                <a:solidFill>
                  <a:schemeClr val="tx1"/>
                </a:solidFill>
                <a:latin typeface="+mn-lt"/>
              </a:rPr>
              <a:t>d’égalité</a:t>
            </a:r>
          </a:p>
          <a:p>
            <a:endParaRPr lang="fr-FR" sz="2900" dirty="0"/>
          </a:p>
        </p:txBody>
      </p:sp>
      <p:sp>
        <p:nvSpPr>
          <p:cNvPr id="4" name="Dia számának helye 3">
            <a:extLst>
              <a:ext uri="{FF2B5EF4-FFF2-40B4-BE49-F238E27FC236}">
                <a16:creationId xmlns:a16="http://schemas.microsoft.com/office/drawing/2014/main" id="{67D42C57-A00A-45AE-9AE0-540406D1F2C9}"/>
              </a:ext>
            </a:extLst>
          </p:cNvPr>
          <p:cNvSpPr>
            <a:spLocks noGrp="1"/>
          </p:cNvSpPr>
          <p:nvPr>
            <p:ph type="sldNum" sz="quarter" idx="12"/>
          </p:nvPr>
        </p:nvSpPr>
        <p:spPr/>
        <p:txBody>
          <a:bodyPr/>
          <a:lstStyle/>
          <a:p>
            <a:fld id="{6113E31D-E2AB-40D1-8B51-AFA5AFEF393A}" type="slidenum">
              <a:rPr lang="en-US" smtClean="0"/>
              <a:t>16</a:t>
            </a:fld>
            <a:endParaRPr lang="fr-FR" dirty="0"/>
          </a:p>
        </p:txBody>
      </p:sp>
    </p:spTree>
    <p:extLst>
      <p:ext uri="{BB962C8B-B14F-4D97-AF65-F5344CB8AC3E}">
        <p14:creationId xmlns:p14="http://schemas.microsoft.com/office/powerpoint/2010/main" val="76189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Les chambres permanentes (article 10)</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fr-FR" dirty="0"/>
              <a:t> </a:t>
            </a:r>
            <a:r>
              <a:rPr lang="fr-FR" dirty="0">
                <a:solidFill>
                  <a:schemeClr val="tx1"/>
                </a:solidFill>
                <a:latin typeface="+mn-lt"/>
              </a:rPr>
              <a:t>Chaque</a:t>
            </a:r>
            <a:r>
              <a:rPr lang="fr-FR" dirty="0"/>
              <a:t> </a:t>
            </a:r>
            <a:r>
              <a:rPr lang="fr-FR" dirty="0">
                <a:solidFill>
                  <a:schemeClr val="tx1"/>
                </a:solidFill>
                <a:latin typeface="+mn-lt"/>
              </a:rPr>
              <a:t>chambre compte </a:t>
            </a:r>
            <a:r>
              <a:rPr lang="fr-FR" b="1" dirty="0">
                <a:solidFill>
                  <a:schemeClr val="tx1"/>
                </a:solidFill>
                <a:latin typeface="+mn-lt"/>
              </a:rPr>
              <a:t>3 membres</a:t>
            </a:r>
            <a:r>
              <a:rPr lang="fr-FR" dirty="0"/>
              <a:t> </a:t>
            </a:r>
            <a:r>
              <a:rPr lang="fr-FR" dirty="0">
                <a:solidFill>
                  <a:schemeClr val="tx1"/>
                </a:solidFill>
                <a:latin typeface="+mn-lt"/>
              </a:rPr>
              <a:t>(2 procureurs européens</a:t>
            </a:r>
            <a:r>
              <a:rPr lang="fr-FR" dirty="0"/>
              <a:t> </a:t>
            </a:r>
            <a:r>
              <a:rPr lang="fr-FR" dirty="0">
                <a:solidFill>
                  <a:schemeClr val="tx1"/>
                </a:solidFill>
                <a:latin typeface="+mn-lt"/>
              </a:rPr>
              <a:t>+ présidée</a:t>
            </a:r>
            <a:r>
              <a:rPr lang="fr-FR" dirty="0"/>
              <a:t> </a:t>
            </a:r>
            <a:r>
              <a:rPr lang="fr-FR" dirty="0">
                <a:solidFill>
                  <a:schemeClr val="tx1"/>
                </a:solidFill>
                <a:latin typeface="+mn-lt"/>
              </a:rPr>
              <a:t>par</a:t>
            </a:r>
            <a:r>
              <a:rPr lang="fr-FR" dirty="0"/>
              <a:t> </a:t>
            </a:r>
            <a:r>
              <a:rPr lang="fr-FR" dirty="0">
                <a:solidFill>
                  <a:schemeClr val="tx1"/>
                </a:solidFill>
                <a:latin typeface="+mn-lt"/>
              </a:rPr>
              <a:t>le</a:t>
            </a:r>
            <a:r>
              <a:rPr lang="fr-FR" dirty="0"/>
              <a:t> </a:t>
            </a:r>
            <a:r>
              <a:rPr lang="fr-FR" dirty="0">
                <a:solidFill>
                  <a:schemeClr val="tx1"/>
                </a:solidFill>
                <a:latin typeface="+mn-lt"/>
              </a:rPr>
              <a:t>chef</a:t>
            </a:r>
            <a:r>
              <a:rPr lang="fr-FR" dirty="0"/>
              <a:t> </a:t>
            </a:r>
            <a:r>
              <a:rPr lang="fr-FR" dirty="0">
                <a:solidFill>
                  <a:schemeClr val="tx1"/>
                </a:solidFill>
                <a:latin typeface="+mn-lt"/>
              </a:rPr>
              <a:t>du Parquet européen, un de ses</a:t>
            </a:r>
            <a:r>
              <a:rPr lang="fr-FR" dirty="0"/>
              <a:t> </a:t>
            </a:r>
            <a:r>
              <a:rPr lang="fr-FR" dirty="0">
                <a:solidFill>
                  <a:schemeClr val="tx1"/>
                </a:solidFill>
                <a:latin typeface="+mn-lt"/>
              </a:rPr>
              <a:t>adjoints</a:t>
            </a:r>
            <a:r>
              <a:rPr lang="fr-FR" dirty="0"/>
              <a:t> </a:t>
            </a:r>
            <a:r>
              <a:rPr lang="fr-FR" dirty="0">
                <a:solidFill>
                  <a:schemeClr val="tx1"/>
                </a:solidFill>
                <a:latin typeface="+mn-lt"/>
              </a:rPr>
              <a:t>ou</a:t>
            </a:r>
            <a:r>
              <a:rPr lang="fr-FR" dirty="0"/>
              <a:t> </a:t>
            </a:r>
            <a:r>
              <a:rPr lang="fr-FR" dirty="0">
                <a:solidFill>
                  <a:schemeClr val="tx1"/>
                </a:solidFill>
                <a:latin typeface="+mn-lt"/>
              </a:rPr>
              <a:t>un autre</a:t>
            </a:r>
            <a:r>
              <a:rPr lang="fr-FR" dirty="0"/>
              <a:t> </a:t>
            </a:r>
            <a:r>
              <a:rPr lang="fr-FR" dirty="0">
                <a:solidFill>
                  <a:schemeClr val="tx1"/>
                </a:solidFill>
                <a:latin typeface="+mn-lt"/>
              </a:rPr>
              <a:t>procureur européen)</a:t>
            </a:r>
          </a:p>
          <a:p>
            <a:pPr>
              <a:buFont typeface="Wingdings" panose="05000000000000000000" pitchFamily="2" charset="2"/>
              <a:buChar char="Ø"/>
            </a:pPr>
            <a:r>
              <a:rPr lang="fr-FR" dirty="0">
                <a:solidFill>
                  <a:schemeClr val="tx1"/>
                </a:solidFill>
                <a:latin typeface="+mn-lt"/>
              </a:rPr>
              <a:t>Principaux pouvoirs concernant les décisions opérationnelles : </a:t>
            </a:r>
          </a:p>
          <a:p>
            <a:pPr marL="0" indent="0">
              <a:buNone/>
            </a:pPr>
            <a:r>
              <a:rPr lang="fr-FR" dirty="0">
                <a:solidFill>
                  <a:schemeClr val="tx1"/>
                </a:solidFill>
                <a:latin typeface="+mn-lt"/>
              </a:rPr>
              <a:t>suivre et diriger</a:t>
            </a:r>
            <a:r>
              <a:rPr lang="fr-FR" dirty="0"/>
              <a:t> </a:t>
            </a:r>
            <a:r>
              <a:rPr lang="fr-FR" dirty="0">
                <a:solidFill>
                  <a:schemeClr val="tx1"/>
                </a:solidFill>
                <a:latin typeface="+mn-lt"/>
              </a:rPr>
              <a:t>les enquêtes</a:t>
            </a:r>
            <a:r>
              <a:rPr lang="fr-FR" dirty="0"/>
              <a:t> </a:t>
            </a:r>
            <a:r>
              <a:rPr lang="fr-FR" dirty="0">
                <a:solidFill>
                  <a:schemeClr val="tx1"/>
                </a:solidFill>
                <a:latin typeface="+mn-lt"/>
              </a:rPr>
              <a:t>menées par</a:t>
            </a:r>
            <a:r>
              <a:rPr lang="fr-FR" dirty="0"/>
              <a:t> </a:t>
            </a:r>
            <a:r>
              <a:rPr lang="fr-FR" dirty="0">
                <a:solidFill>
                  <a:schemeClr val="tx1"/>
                </a:solidFill>
                <a:latin typeface="+mn-lt"/>
              </a:rPr>
              <a:t>les PED, en assurant</a:t>
            </a:r>
            <a:r>
              <a:rPr lang="fr-FR" dirty="0"/>
              <a:t> </a:t>
            </a:r>
            <a:r>
              <a:rPr lang="fr-FR" dirty="0">
                <a:solidFill>
                  <a:schemeClr val="tx1"/>
                </a:solidFill>
                <a:latin typeface="+mn-lt"/>
              </a:rPr>
              <a:t>la coordination des enquêtes et des poursuites dans les </a:t>
            </a:r>
            <a:r>
              <a:rPr lang="fr-FR">
                <a:solidFill>
                  <a:schemeClr val="tx1"/>
                </a:solidFill>
                <a:latin typeface="+mn-lt"/>
              </a:rPr>
              <a:t>affaires transfrontières</a:t>
            </a:r>
            <a:endParaRPr lang="fr-FR" dirty="0">
              <a:solidFill>
                <a:schemeClr val="tx1"/>
              </a:solidFill>
              <a:latin typeface="+mn-lt"/>
            </a:endParaRPr>
          </a:p>
          <a:p>
            <a:pPr marL="0" indent="0">
              <a:buNone/>
            </a:pPr>
            <a:r>
              <a:rPr lang="fr-FR" dirty="0">
                <a:solidFill>
                  <a:schemeClr val="tx1"/>
                </a:solidFill>
                <a:latin typeface="+mn-lt"/>
              </a:rPr>
              <a:t>décisions opérationnelles</a:t>
            </a:r>
            <a:r>
              <a:rPr lang="fr-FR" dirty="0"/>
              <a:t> </a:t>
            </a:r>
            <a:r>
              <a:rPr lang="fr-FR" dirty="0">
                <a:solidFill>
                  <a:schemeClr val="tx1"/>
                </a:solidFill>
                <a:latin typeface="+mn-lt"/>
              </a:rPr>
              <a:t>sur des dossiers particuliers : porter en jugement, classer sans suite, régler ou renvoyer des affaires devant les autorités nationales</a:t>
            </a:r>
            <a:r>
              <a:rPr lang="fr-FR" dirty="0"/>
              <a:t> </a:t>
            </a:r>
            <a:r>
              <a:rPr lang="fr-FR" dirty="0">
                <a:solidFill>
                  <a:schemeClr val="tx1"/>
                </a:solidFill>
                <a:latin typeface="+mn-lt"/>
              </a:rPr>
              <a:t>, rouvrir</a:t>
            </a:r>
            <a:r>
              <a:rPr lang="fr-FR" dirty="0"/>
              <a:t> </a:t>
            </a:r>
            <a:r>
              <a:rPr lang="fr-FR" dirty="0">
                <a:solidFill>
                  <a:schemeClr val="tx1"/>
                </a:solidFill>
                <a:latin typeface="+mn-lt"/>
              </a:rPr>
              <a:t>des enquêtes, attribuer des affaires</a:t>
            </a:r>
          </a:p>
          <a:p>
            <a:pPr marL="0" indent="0">
              <a:buNone/>
            </a:pPr>
            <a:r>
              <a:rPr lang="fr-FR" dirty="0">
                <a:solidFill>
                  <a:schemeClr val="tx1"/>
                </a:solidFill>
                <a:latin typeface="+mn-lt"/>
              </a:rPr>
              <a:t>Enjoindre</a:t>
            </a:r>
            <a:r>
              <a:rPr lang="fr-FR" dirty="0"/>
              <a:t> </a:t>
            </a:r>
            <a:r>
              <a:rPr lang="fr-FR" dirty="0">
                <a:solidFill>
                  <a:schemeClr val="tx1"/>
                </a:solidFill>
                <a:latin typeface="+mn-lt"/>
              </a:rPr>
              <a:t>des PED d’ouvrir des</a:t>
            </a:r>
            <a:r>
              <a:rPr lang="fr-FR" dirty="0"/>
              <a:t> </a:t>
            </a:r>
            <a:r>
              <a:rPr lang="fr-FR" dirty="0">
                <a:solidFill>
                  <a:schemeClr val="tx1"/>
                </a:solidFill>
                <a:latin typeface="+mn-lt"/>
              </a:rPr>
              <a:t>enquêtes, exercer</a:t>
            </a:r>
            <a:r>
              <a:rPr lang="fr-FR" dirty="0"/>
              <a:t> </a:t>
            </a:r>
            <a:r>
              <a:rPr lang="fr-FR" dirty="0">
                <a:solidFill>
                  <a:schemeClr val="tx1"/>
                </a:solidFill>
                <a:latin typeface="+mn-lt"/>
              </a:rPr>
              <a:t>le droit d’évocation,</a:t>
            </a:r>
            <a:r>
              <a:rPr lang="fr-FR" dirty="0"/>
              <a:t> </a:t>
            </a:r>
            <a:r>
              <a:rPr lang="fr-FR" dirty="0">
                <a:solidFill>
                  <a:schemeClr val="tx1"/>
                </a:solidFill>
                <a:latin typeface="+mn-lt"/>
              </a:rPr>
              <a:t>donner</a:t>
            </a:r>
            <a:r>
              <a:rPr lang="fr-FR" dirty="0"/>
              <a:t> </a:t>
            </a:r>
            <a:r>
              <a:rPr lang="fr-FR" dirty="0">
                <a:solidFill>
                  <a:schemeClr val="tx1"/>
                </a:solidFill>
                <a:latin typeface="+mn-lt"/>
              </a:rPr>
              <a:t>des instructions aux</a:t>
            </a:r>
            <a:r>
              <a:rPr lang="fr-FR" dirty="0"/>
              <a:t> </a:t>
            </a:r>
            <a:r>
              <a:rPr lang="fr-FR" dirty="0">
                <a:solidFill>
                  <a:schemeClr val="tx1"/>
                </a:solidFill>
                <a:latin typeface="+mn-lt"/>
              </a:rPr>
              <a:t>PED en charge des affaires</a:t>
            </a:r>
          </a:p>
          <a:p>
            <a:pPr>
              <a:buFont typeface="Wingdings" panose="05000000000000000000" pitchFamily="2" charset="2"/>
              <a:buChar char="Ø"/>
            </a:pPr>
            <a:r>
              <a:rPr lang="fr-FR" dirty="0"/>
              <a:t> </a:t>
            </a:r>
            <a:r>
              <a:rPr lang="fr-FR" dirty="0">
                <a:solidFill>
                  <a:schemeClr val="tx1"/>
                </a:solidFill>
                <a:latin typeface="+mn-lt"/>
              </a:rPr>
              <a:t>Décisions</a:t>
            </a:r>
            <a:r>
              <a:rPr lang="fr-FR" dirty="0"/>
              <a:t> </a:t>
            </a:r>
            <a:r>
              <a:rPr lang="fr-FR" dirty="0">
                <a:solidFill>
                  <a:schemeClr val="tx1"/>
                </a:solidFill>
                <a:latin typeface="+mn-lt"/>
              </a:rPr>
              <a:t>à la majorité simple</a:t>
            </a:r>
          </a:p>
          <a:p>
            <a:pPr marL="0" indent="0">
              <a:buNone/>
            </a:pPr>
            <a:endParaRPr lang="fr-FR" dirty="0"/>
          </a:p>
          <a:p>
            <a:pPr>
              <a:buFont typeface="Wingdings" panose="05000000000000000000" pitchFamily="2" charset="2"/>
              <a:buChar char="Ø"/>
            </a:pPr>
            <a:endParaRPr lang="fr-FR" dirty="0"/>
          </a:p>
        </p:txBody>
      </p:sp>
      <p:sp>
        <p:nvSpPr>
          <p:cNvPr id="4" name="Dia számának helye 3">
            <a:extLst>
              <a:ext uri="{FF2B5EF4-FFF2-40B4-BE49-F238E27FC236}">
                <a16:creationId xmlns:a16="http://schemas.microsoft.com/office/drawing/2014/main" id="{21C62F84-D894-4434-B1CE-74F4B3B18FA0}"/>
              </a:ext>
            </a:extLst>
          </p:cNvPr>
          <p:cNvSpPr>
            <a:spLocks noGrp="1"/>
          </p:cNvSpPr>
          <p:nvPr>
            <p:ph type="sldNum" sz="quarter" idx="12"/>
          </p:nvPr>
        </p:nvSpPr>
        <p:spPr/>
        <p:txBody>
          <a:bodyPr/>
          <a:lstStyle/>
          <a:p>
            <a:fld id="{6113E31D-E2AB-40D1-8B51-AFA5AFEF393A}" type="slidenum">
              <a:rPr lang="en-US" smtClean="0"/>
              <a:t>17</a:t>
            </a:fld>
            <a:endParaRPr lang="fr-FR" dirty="0"/>
          </a:p>
        </p:txBody>
      </p:sp>
    </p:spTree>
    <p:extLst>
      <p:ext uri="{BB962C8B-B14F-4D97-AF65-F5344CB8AC3E}">
        <p14:creationId xmlns:p14="http://schemas.microsoft.com/office/powerpoint/2010/main" val="3701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 Les procureurs européens (PE) Article 12</a:t>
            </a: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Ø"/>
            </a:pPr>
            <a:r>
              <a:rPr lang="fr-FR" dirty="0"/>
              <a:t> </a:t>
            </a:r>
            <a:r>
              <a:rPr lang="fr-FR" dirty="0">
                <a:solidFill>
                  <a:schemeClr val="tx1"/>
                </a:solidFill>
                <a:latin typeface="+mn-lt"/>
              </a:rPr>
              <a:t>Le procureur</a:t>
            </a:r>
            <a:r>
              <a:rPr lang="fr-FR" dirty="0"/>
              <a:t> </a:t>
            </a:r>
            <a:r>
              <a:rPr lang="fr-FR" dirty="0">
                <a:solidFill>
                  <a:schemeClr val="tx1"/>
                </a:solidFill>
                <a:latin typeface="+mn-lt"/>
              </a:rPr>
              <a:t>européen</a:t>
            </a:r>
            <a:r>
              <a:rPr lang="fr-FR" dirty="0"/>
              <a:t> </a:t>
            </a:r>
            <a:r>
              <a:rPr lang="fr-FR" dirty="0">
                <a:solidFill>
                  <a:schemeClr val="tx1"/>
                </a:solidFill>
                <a:latin typeface="+mn-lt"/>
              </a:rPr>
              <a:t>du</a:t>
            </a:r>
            <a:r>
              <a:rPr lang="fr-FR" dirty="0"/>
              <a:t> </a:t>
            </a:r>
            <a:r>
              <a:rPr lang="fr-FR" dirty="0">
                <a:solidFill>
                  <a:schemeClr val="tx1"/>
                </a:solidFill>
                <a:latin typeface="+mn-lt"/>
              </a:rPr>
              <a:t>pays de l’UE concerné</a:t>
            </a:r>
            <a:r>
              <a:rPr lang="fr-FR" dirty="0"/>
              <a:t> </a:t>
            </a:r>
            <a:r>
              <a:rPr lang="fr-FR" b="1" dirty="0">
                <a:solidFill>
                  <a:schemeClr val="tx1"/>
                </a:solidFill>
                <a:latin typeface="+mn-lt"/>
              </a:rPr>
              <a:t>supervise les</a:t>
            </a:r>
            <a:r>
              <a:rPr lang="fr-FR" dirty="0"/>
              <a:t> </a:t>
            </a:r>
            <a:r>
              <a:rPr lang="fr-FR" b="1" dirty="0">
                <a:solidFill>
                  <a:schemeClr val="tx1"/>
                </a:solidFill>
                <a:latin typeface="+mn-lt"/>
              </a:rPr>
              <a:t>enquêtes/poursuites</a:t>
            </a:r>
            <a:r>
              <a:rPr lang="fr-FR" dirty="0"/>
              <a:t> </a:t>
            </a:r>
            <a:r>
              <a:rPr lang="fr-FR" b="1" dirty="0">
                <a:solidFill>
                  <a:schemeClr val="tx1"/>
                </a:solidFill>
                <a:latin typeface="+mn-lt"/>
              </a:rPr>
              <a:t>traitées</a:t>
            </a:r>
            <a:r>
              <a:rPr lang="fr-FR" dirty="0"/>
              <a:t> </a:t>
            </a:r>
            <a:r>
              <a:rPr lang="fr-FR" b="1" dirty="0">
                <a:solidFill>
                  <a:schemeClr val="tx1"/>
                </a:solidFill>
                <a:latin typeface="+mn-lt"/>
              </a:rPr>
              <a:t>par</a:t>
            </a:r>
            <a:r>
              <a:rPr lang="fr-FR" dirty="0"/>
              <a:t> </a:t>
            </a:r>
            <a:r>
              <a:rPr lang="fr-FR" b="1" dirty="0">
                <a:solidFill>
                  <a:schemeClr val="tx1"/>
                </a:solidFill>
                <a:latin typeface="+mn-lt"/>
              </a:rPr>
              <a:t>les PED</a:t>
            </a:r>
            <a:r>
              <a:rPr lang="fr-FR" dirty="0"/>
              <a:t> </a:t>
            </a:r>
            <a:r>
              <a:rPr lang="fr-FR" dirty="0">
                <a:solidFill>
                  <a:schemeClr val="tx1"/>
                </a:solidFill>
                <a:latin typeface="+mn-lt"/>
              </a:rPr>
              <a:t>dans son EM, pour le compte de</a:t>
            </a:r>
            <a:r>
              <a:rPr lang="fr-FR" dirty="0"/>
              <a:t> </a:t>
            </a:r>
            <a:r>
              <a:rPr lang="fr-FR" dirty="0">
                <a:solidFill>
                  <a:schemeClr val="tx1"/>
                </a:solidFill>
                <a:latin typeface="+mn-lt"/>
              </a:rPr>
              <a:t>la chambre permanente</a:t>
            </a:r>
            <a:r>
              <a:rPr lang="fr-FR" dirty="0"/>
              <a:t> </a:t>
            </a:r>
            <a:r>
              <a:rPr lang="fr-FR" dirty="0">
                <a:solidFill>
                  <a:schemeClr val="tx1"/>
                </a:solidFill>
                <a:latin typeface="+mn-lt"/>
              </a:rPr>
              <a:t>et dans le respect</a:t>
            </a:r>
            <a:r>
              <a:rPr lang="fr-FR" dirty="0"/>
              <a:t> </a:t>
            </a:r>
            <a:r>
              <a:rPr lang="fr-FR" dirty="0">
                <a:solidFill>
                  <a:schemeClr val="tx1"/>
                </a:solidFill>
                <a:latin typeface="+mn-lt"/>
              </a:rPr>
              <a:t>de</a:t>
            </a:r>
            <a:r>
              <a:rPr lang="fr-FR" dirty="0"/>
              <a:t> </a:t>
            </a:r>
            <a:r>
              <a:rPr lang="fr-FR" dirty="0">
                <a:solidFill>
                  <a:schemeClr val="tx1"/>
                </a:solidFill>
                <a:latin typeface="+mn-lt"/>
              </a:rPr>
              <a:t>ses</a:t>
            </a:r>
            <a:r>
              <a:rPr lang="fr-FR" dirty="0"/>
              <a:t> </a:t>
            </a:r>
            <a:r>
              <a:rPr lang="fr-FR" dirty="0">
                <a:solidFill>
                  <a:schemeClr val="tx1"/>
                </a:solidFill>
                <a:latin typeface="+mn-lt"/>
              </a:rPr>
              <a:t>décisions/instructions.</a:t>
            </a:r>
          </a:p>
          <a:p>
            <a:pPr marL="0" indent="0" algn="just">
              <a:buNone/>
            </a:pPr>
            <a:r>
              <a:rPr lang="fr-FR" dirty="0">
                <a:solidFill>
                  <a:schemeClr val="tx1"/>
                </a:solidFill>
                <a:latin typeface="+mn-lt"/>
              </a:rPr>
              <a:t>(y compris : donner des instructions et assurer le contrôle interne de leurs actes si un tel contrôle interne au sein du parquet est prévu par la législation nationale)</a:t>
            </a:r>
          </a:p>
          <a:p>
            <a:pPr marL="0" indent="0" algn="just">
              <a:buNone/>
            </a:pPr>
            <a:r>
              <a:rPr lang="fr-FR" dirty="0">
                <a:solidFill>
                  <a:schemeClr val="tx1"/>
                </a:solidFill>
                <a:latin typeface="+mn-lt"/>
              </a:rPr>
              <a:t>(Article 28(4) Dans des cas exceptionnels approuvés par la chambre permanente, peut mener l’enquête personnellement)</a:t>
            </a:r>
          </a:p>
          <a:p>
            <a:pPr algn="just">
              <a:buFont typeface="Wingdings" panose="05000000000000000000" pitchFamily="2" charset="2"/>
              <a:buChar char="Ø"/>
            </a:pPr>
            <a:r>
              <a:rPr lang="fr-FR" dirty="0"/>
              <a:t> </a:t>
            </a:r>
            <a:r>
              <a:rPr lang="fr-FR" dirty="0">
                <a:solidFill>
                  <a:schemeClr val="tx1"/>
                </a:solidFill>
                <a:latin typeface="+mn-lt"/>
              </a:rPr>
              <a:t>Présenter</a:t>
            </a:r>
            <a:r>
              <a:rPr lang="fr-FR" dirty="0"/>
              <a:t> </a:t>
            </a:r>
            <a:r>
              <a:rPr lang="fr-FR" dirty="0">
                <a:solidFill>
                  <a:schemeClr val="tx1"/>
                </a:solidFill>
                <a:latin typeface="+mn-lt"/>
              </a:rPr>
              <a:t>des résumés des affaires sous</a:t>
            </a:r>
            <a:r>
              <a:rPr lang="fr-FR" dirty="0"/>
              <a:t> </a:t>
            </a:r>
            <a:r>
              <a:rPr lang="fr-FR" dirty="0">
                <a:solidFill>
                  <a:schemeClr val="tx1"/>
                </a:solidFill>
                <a:latin typeface="+mn-lt"/>
              </a:rPr>
              <a:t>leur</a:t>
            </a:r>
            <a:r>
              <a:rPr lang="fr-FR" dirty="0"/>
              <a:t> </a:t>
            </a:r>
            <a:r>
              <a:rPr lang="fr-FR" dirty="0">
                <a:solidFill>
                  <a:schemeClr val="tx1"/>
                </a:solidFill>
                <a:latin typeface="+mn-lt"/>
              </a:rPr>
              <a:t>supervision et des propositions</a:t>
            </a:r>
            <a:r>
              <a:rPr lang="fr-FR" dirty="0"/>
              <a:t> </a:t>
            </a:r>
            <a:r>
              <a:rPr lang="fr-FR" dirty="0">
                <a:solidFill>
                  <a:schemeClr val="tx1"/>
                </a:solidFill>
                <a:latin typeface="+mn-lt"/>
              </a:rPr>
              <a:t>pour</a:t>
            </a:r>
            <a:r>
              <a:rPr lang="fr-FR" dirty="0"/>
              <a:t> </a:t>
            </a:r>
            <a:r>
              <a:rPr lang="fr-FR" dirty="0">
                <a:solidFill>
                  <a:schemeClr val="tx1"/>
                </a:solidFill>
                <a:latin typeface="+mn-lt"/>
              </a:rPr>
              <a:t>les décisions à prendre</a:t>
            </a:r>
            <a:r>
              <a:rPr lang="fr-FR" dirty="0"/>
              <a:t> </a:t>
            </a:r>
            <a:r>
              <a:rPr lang="fr-FR" dirty="0">
                <a:solidFill>
                  <a:schemeClr val="tx1"/>
                </a:solidFill>
                <a:latin typeface="+mn-lt"/>
              </a:rPr>
              <a:t>par</a:t>
            </a:r>
            <a:r>
              <a:rPr lang="fr-FR" dirty="0"/>
              <a:t> </a:t>
            </a:r>
            <a:r>
              <a:rPr lang="fr-FR" dirty="0">
                <a:solidFill>
                  <a:schemeClr val="tx1"/>
                </a:solidFill>
                <a:latin typeface="+mn-lt"/>
              </a:rPr>
              <a:t>la</a:t>
            </a:r>
            <a:r>
              <a:rPr lang="fr-FR" dirty="0"/>
              <a:t> </a:t>
            </a:r>
            <a:r>
              <a:rPr lang="fr-FR" dirty="0">
                <a:solidFill>
                  <a:schemeClr val="tx1"/>
                </a:solidFill>
                <a:latin typeface="+mn-lt"/>
              </a:rPr>
              <a:t>chambre</a:t>
            </a:r>
          </a:p>
          <a:p>
            <a:pPr algn="just">
              <a:buFont typeface="Wingdings" panose="05000000000000000000" pitchFamily="2" charset="2"/>
              <a:buChar char="Ø"/>
            </a:pPr>
            <a:r>
              <a:rPr lang="fr-FR" dirty="0"/>
              <a:t> </a:t>
            </a:r>
            <a:r>
              <a:rPr lang="fr-FR" dirty="0">
                <a:solidFill>
                  <a:schemeClr val="tx1"/>
                </a:solidFill>
                <a:latin typeface="+mn-lt"/>
              </a:rPr>
              <a:t>Assurer la liaison et jouer le rôle de canal d’information</a:t>
            </a:r>
            <a:r>
              <a:rPr lang="fr-FR" dirty="0"/>
              <a:t> </a:t>
            </a:r>
            <a:r>
              <a:rPr lang="fr-FR" dirty="0">
                <a:solidFill>
                  <a:schemeClr val="tx1"/>
                </a:solidFill>
                <a:latin typeface="+mn-lt"/>
              </a:rPr>
              <a:t>entre</a:t>
            </a:r>
            <a:r>
              <a:rPr lang="fr-FR" dirty="0"/>
              <a:t> </a:t>
            </a:r>
            <a:r>
              <a:rPr lang="fr-FR" dirty="0">
                <a:solidFill>
                  <a:schemeClr val="tx1"/>
                </a:solidFill>
                <a:latin typeface="+mn-lt"/>
              </a:rPr>
              <a:t>les chambres permanentes</a:t>
            </a:r>
            <a:r>
              <a:rPr lang="fr-FR" dirty="0"/>
              <a:t> </a:t>
            </a:r>
            <a:r>
              <a:rPr lang="fr-FR" dirty="0">
                <a:solidFill>
                  <a:schemeClr val="tx1"/>
                </a:solidFill>
                <a:latin typeface="+mn-lt"/>
              </a:rPr>
              <a:t>et les</a:t>
            </a:r>
            <a:r>
              <a:rPr lang="fr-FR" dirty="0"/>
              <a:t> </a:t>
            </a:r>
            <a:r>
              <a:rPr lang="fr-FR" dirty="0">
                <a:solidFill>
                  <a:schemeClr val="tx1"/>
                </a:solidFill>
                <a:latin typeface="+mn-lt"/>
              </a:rPr>
              <a:t>procureurs européens délégués</a:t>
            </a:r>
          </a:p>
        </p:txBody>
      </p:sp>
      <p:sp>
        <p:nvSpPr>
          <p:cNvPr id="4" name="Dia számának helye 3">
            <a:extLst>
              <a:ext uri="{FF2B5EF4-FFF2-40B4-BE49-F238E27FC236}">
                <a16:creationId xmlns:a16="http://schemas.microsoft.com/office/drawing/2014/main" id="{2BCF2A93-2A88-465A-BD06-6E4F98025AFD}"/>
              </a:ext>
            </a:extLst>
          </p:cNvPr>
          <p:cNvSpPr>
            <a:spLocks noGrp="1"/>
          </p:cNvSpPr>
          <p:nvPr>
            <p:ph type="sldNum" sz="quarter" idx="12"/>
          </p:nvPr>
        </p:nvSpPr>
        <p:spPr/>
        <p:txBody>
          <a:bodyPr/>
          <a:lstStyle/>
          <a:p>
            <a:fld id="{6113E31D-E2AB-40D1-8B51-AFA5AFEF393A}" type="slidenum">
              <a:rPr lang="en-US" smtClean="0"/>
              <a:t>18</a:t>
            </a:fld>
            <a:endParaRPr lang="fr-FR" dirty="0"/>
          </a:p>
        </p:txBody>
      </p:sp>
    </p:spTree>
    <p:extLst>
      <p:ext uri="{BB962C8B-B14F-4D97-AF65-F5344CB8AC3E}">
        <p14:creationId xmlns:p14="http://schemas.microsoft.com/office/powerpoint/2010/main" val="37848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3937"/>
          </a:xfrm>
        </p:spPr>
        <p:txBody>
          <a:bodyPr>
            <a:normAutofit fontScale="90000"/>
          </a:bodyPr>
          <a:lstStyle/>
          <a:p>
            <a:br>
              <a:rPr dirty="0"/>
            </a:br>
            <a:r>
              <a:rPr lang="fr-FR" sz="4000" b="1" dirty="0"/>
              <a:t>QUIZ - TESTEZ VOS CONNAISSANCES</a:t>
            </a:r>
            <a:br>
              <a:rPr dirty="0"/>
            </a:br>
            <a:endParaRPr lang="fr-FR" sz="4000" b="1" dirty="0"/>
          </a:p>
        </p:txBody>
      </p:sp>
      <p:sp>
        <p:nvSpPr>
          <p:cNvPr id="3" name="Subtítulo 2"/>
          <p:cNvSpPr>
            <a:spLocks noGrp="1"/>
          </p:cNvSpPr>
          <p:nvPr>
            <p:ph type="subTitle" idx="1"/>
          </p:nvPr>
        </p:nvSpPr>
        <p:spPr>
          <a:xfrm>
            <a:off x="1524000" y="1968500"/>
            <a:ext cx="9144000" cy="4343400"/>
          </a:xfrm>
        </p:spPr>
        <p:txBody>
          <a:bodyPr>
            <a:noAutofit/>
          </a:bodyPr>
          <a:lstStyle/>
          <a:p>
            <a:pPr algn="just"/>
            <a:r>
              <a:rPr lang="fr-FR" sz="4400" b="1" dirty="0">
                <a:solidFill>
                  <a:schemeClr val="tx1"/>
                </a:solidFill>
                <a:latin typeface="+mn-lt"/>
              </a:rPr>
              <a:t>Qui est l’actuel procureur européen issu de votre EM ?</a:t>
            </a:r>
          </a:p>
          <a:p>
            <a:pPr marL="1143000" indent="-1143000" algn="just">
              <a:buFontTx/>
              <a:buChar char="-"/>
            </a:pPr>
            <a:endParaRPr lang="fr-FR" sz="9600" b="1" dirty="0"/>
          </a:p>
        </p:txBody>
      </p:sp>
      <p:sp>
        <p:nvSpPr>
          <p:cNvPr id="4" name="Dia számának helye 3">
            <a:extLst>
              <a:ext uri="{FF2B5EF4-FFF2-40B4-BE49-F238E27FC236}">
                <a16:creationId xmlns:a16="http://schemas.microsoft.com/office/drawing/2014/main" id="{29387F73-A80C-4732-A793-A50F598D7127}"/>
              </a:ext>
            </a:extLst>
          </p:cNvPr>
          <p:cNvSpPr>
            <a:spLocks noGrp="1"/>
          </p:cNvSpPr>
          <p:nvPr>
            <p:ph type="sldNum" sz="quarter" idx="12"/>
          </p:nvPr>
        </p:nvSpPr>
        <p:spPr/>
        <p:txBody>
          <a:bodyPr/>
          <a:lstStyle/>
          <a:p>
            <a:fld id="{4FAB73BC-B049-4115-A692-8D63A059BFB8}" type="slidenum">
              <a:rPr lang="en-US" smtClean="0"/>
              <a:pPr/>
              <a:t>19</a:t>
            </a:fld>
            <a:endParaRPr lang="fr-FR" dirty="0"/>
          </a:p>
        </p:txBody>
      </p:sp>
    </p:spTree>
    <p:extLst>
      <p:ext uri="{BB962C8B-B14F-4D97-AF65-F5344CB8AC3E}">
        <p14:creationId xmlns:p14="http://schemas.microsoft.com/office/powerpoint/2010/main" val="39099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fr-FR" dirty="0"/>
              <a:t>PRÉSENTATION</a:t>
            </a:r>
            <a:br>
              <a:rPr dirty="0"/>
            </a:br>
            <a:endParaRPr lang="fr-FR" dirty="0"/>
          </a:p>
        </p:txBody>
      </p:sp>
      <p:sp>
        <p:nvSpPr>
          <p:cNvPr id="3" name="Subtítulo 2"/>
          <p:cNvSpPr>
            <a:spLocks noGrp="1"/>
          </p:cNvSpPr>
          <p:nvPr>
            <p:ph idx="1"/>
          </p:nvPr>
        </p:nvSpPr>
        <p:spPr/>
        <p:txBody>
          <a:bodyPr>
            <a:normAutofit/>
          </a:bodyPr>
          <a:lstStyle/>
          <a:p>
            <a:pPr marL="514350" indent="-514350">
              <a:buAutoNum type="romanUcPeriod"/>
            </a:pPr>
            <a:r>
              <a:rPr lang="fr-FR" dirty="0">
                <a:solidFill>
                  <a:schemeClr val="tx1"/>
                </a:solidFill>
                <a:latin typeface="+mn-lt"/>
              </a:rPr>
              <a:t>COMMENT LE PARQUET EUROPÉEN EST-IL STRUCTURÉ ?</a:t>
            </a:r>
          </a:p>
          <a:p>
            <a:pPr marL="514350" indent="-514350">
              <a:buAutoNum type="romanUcPeriod"/>
            </a:pPr>
            <a:r>
              <a:rPr lang="fr-FR" dirty="0">
                <a:solidFill>
                  <a:schemeClr val="tx1"/>
                </a:solidFill>
                <a:latin typeface="+mn-lt"/>
              </a:rPr>
              <a:t>LE NIVEAU CENTRAL</a:t>
            </a:r>
          </a:p>
          <a:p>
            <a:r>
              <a:rPr lang="fr-FR" dirty="0">
                <a:solidFill>
                  <a:schemeClr val="tx1"/>
                </a:solidFill>
                <a:latin typeface="+mn-lt"/>
              </a:rPr>
              <a:t>Le chef</a:t>
            </a:r>
            <a:r>
              <a:rPr lang="fr-FR" dirty="0"/>
              <a:t> </a:t>
            </a:r>
            <a:r>
              <a:rPr lang="fr-FR" dirty="0">
                <a:solidFill>
                  <a:schemeClr val="tx1"/>
                </a:solidFill>
                <a:latin typeface="+mn-lt"/>
              </a:rPr>
              <a:t>du</a:t>
            </a:r>
            <a:r>
              <a:rPr lang="fr-FR" dirty="0"/>
              <a:t> </a:t>
            </a:r>
            <a:r>
              <a:rPr lang="fr-FR" dirty="0">
                <a:solidFill>
                  <a:schemeClr val="tx1"/>
                </a:solidFill>
                <a:latin typeface="+mn-lt"/>
              </a:rPr>
              <a:t>Parquet</a:t>
            </a:r>
            <a:r>
              <a:rPr lang="fr-FR" dirty="0"/>
              <a:t> </a:t>
            </a:r>
            <a:r>
              <a:rPr lang="fr-FR" dirty="0">
                <a:solidFill>
                  <a:schemeClr val="tx1"/>
                </a:solidFill>
                <a:latin typeface="+mn-lt"/>
              </a:rPr>
              <a:t>européen (CPE)</a:t>
            </a:r>
          </a:p>
          <a:p>
            <a:r>
              <a:rPr lang="fr-FR" dirty="0">
                <a:solidFill>
                  <a:schemeClr val="tx1"/>
                </a:solidFill>
                <a:latin typeface="+mn-lt"/>
              </a:rPr>
              <a:t>Les procureurs</a:t>
            </a:r>
            <a:r>
              <a:rPr lang="fr-FR" dirty="0"/>
              <a:t> </a:t>
            </a:r>
            <a:r>
              <a:rPr lang="fr-FR" dirty="0">
                <a:solidFill>
                  <a:schemeClr val="tx1"/>
                </a:solidFill>
                <a:latin typeface="+mn-lt"/>
              </a:rPr>
              <a:t>européens</a:t>
            </a:r>
            <a:r>
              <a:rPr lang="fr-FR" dirty="0"/>
              <a:t> </a:t>
            </a:r>
            <a:r>
              <a:rPr lang="fr-FR" dirty="0">
                <a:solidFill>
                  <a:schemeClr val="tx1"/>
                </a:solidFill>
                <a:latin typeface="+mn-lt"/>
              </a:rPr>
              <a:t>(PE)</a:t>
            </a:r>
          </a:p>
          <a:p>
            <a:r>
              <a:rPr lang="fr-FR" dirty="0">
                <a:solidFill>
                  <a:schemeClr val="tx1"/>
                </a:solidFill>
                <a:latin typeface="+mn-lt"/>
              </a:rPr>
              <a:t>Les</a:t>
            </a:r>
            <a:r>
              <a:rPr lang="fr-FR" dirty="0"/>
              <a:t> </a:t>
            </a:r>
            <a:r>
              <a:rPr lang="fr-FR" dirty="0">
                <a:solidFill>
                  <a:schemeClr val="tx1"/>
                </a:solidFill>
                <a:latin typeface="+mn-lt"/>
              </a:rPr>
              <a:t>chambres</a:t>
            </a:r>
            <a:r>
              <a:rPr lang="fr-FR" dirty="0"/>
              <a:t> </a:t>
            </a:r>
            <a:r>
              <a:rPr lang="fr-FR" dirty="0">
                <a:solidFill>
                  <a:schemeClr val="tx1"/>
                </a:solidFill>
                <a:latin typeface="+mn-lt"/>
              </a:rPr>
              <a:t>permanentes</a:t>
            </a:r>
          </a:p>
          <a:p>
            <a:pPr marL="514350" indent="-514350">
              <a:buAutoNum type="romanUcPeriod"/>
            </a:pPr>
            <a:r>
              <a:rPr lang="fr-FR" dirty="0">
                <a:solidFill>
                  <a:schemeClr val="tx1"/>
                </a:solidFill>
                <a:latin typeface="+mn-lt"/>
              </a:rPr>
              <a:t>LE NIVEAU DÉCENTRALISÉ</a:t>
            </a:r>
          </a:p>
          <a:p>
            <a:r>
              <a:rPr lang="fr-FR" dirty="0">
                <a:solidFill>
                  <a:schemeClr val="tx1"/>
                </a:solidFill>
                <a:latin typeface="+mn-lt"/>
              </a:rPr>
              <a:t>Les</a:t>
            </a:r>
            <a:r>
              <a:rPr lang="fr-FR" dirty="0"/>
              <a:t> </a:t>
            </a:r>
            <a:r>
              <a:rPr lang="fr-FR" dirty="0">
                <a:solidFill>
                  <a:schemeClr val="tx1"/>
                </a:solidFill>
                <a:latin typeface="+mn-lt"/>
              </a:rPr>
              <a:t>procureurs</a:t>
            </a:r>
            <a:r>
              <a:rPr lang="fr-FR" dirty="0"/>
              <a:t> </a:t>
            </a:r>
            <a:r>
              <a:rPr lang="fr-FR" dirty="0">
                <a:solidFill>
                  <a:schemeClr val="tx1"/>
                </a:solidFill>
                <a:latin typeface="+mn-lt"/>
              </a:rPr>
              <a:t>européens délégués(PED)</a:t>
            </a:r>
          </a:p>
        </p:txBody>
      </p:sp>
      <p:sp>
        <p:nvSpPr>
          <p:cNvPr id="4" name="Dia számának helye 3">
            <a:extLst>
              <a:ext uri="{FF2B5EF4-FFF2-40B4-BE49-F238E27FC236}">
                <a16:creationId xmlns:a16="http://schemas.microsoft.com/office/drawing/2014/main" id="{BD467F46-6582-4152-9D6F-6CBCB0E92652}"/>
              </a:ext>
            </a:extLst>
          </p:cNvPr>
          <p:cNvSpPr>
            <a:spLocks noGrp="1"/>
          </p:cNvSpPr>
          <p:nvPr>
            <p:ph type="sldNum" sz="quarter" idx="12"/>
          </p:nvPr>
        </p:nvSpPr>
        <p:spPr/>
        <p:txBody>
          <a:bodyPr/>
          <a:lstStyle/>
          <a:p>
            <a:fld id="{6113E31D-E2AB-40D1-8B51-AFA5AFEF393A}" type="slidenum">
              <a:rPr lang="en-US" smtClean="0"/>
              <a:t>2</a:t>
            </a:fld>
            <a:endParaRPr lang="fr-FR" dirty="0"/>
          </a:p>
        </p:txBody>
      </p:sp>
    </p:spTree>
    <p:extLst>
      <p:ext uri="{BB962C8B-B14F-4D97-AF65-F5344CB8AC3E}">
        <p14:creationId xmlns:p14="http://schemas.microsoft.com/office/powerpoint/2010/main" val="29405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668837"/>
          </a:xfrm>
        </p:spPr>
        <p:txBody>
          <a:bodyPr>
            <a:normAutofit/>
          </a:bodyPr>
          <a:lstStyle/>
          <a:p>
            <a:pPr algn="l"/>
            <a:endParaRPr lang="es-ES" b="1" dirty="0"/>
          </a:p>
        </p:txBody>
      </p:sp>
      <p:sp>
        <p:nvSpPr>
          <p:cNvPr id="3" name="Subtítulo 2"/>
          <p:cNvSpPr>
            <a:spLocks noGrp="1"/>
          </p:cNvSpPr>
          <p:nvPr>
            <p:ph type="subTitle" idx="1"/>
          </p:nvPr>
        </p:nvSpPr>
        <p:spPr/>
        <p:txBody>
          <a:bodyPr>
            <a:normAutofit/>
          </a:bodyPr>
          <a:lstStyle/>
          <a:p>
            <a:endParaRPr lang="es-ES" sz="32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1600"/>
            <a:ext cx="10754686" cy="6240477"/>
          </a:xfrm>
          <a:prstGeom prst="rect">
            <a:avLst/>
          </a:prstGeom>
        </p:spPr>
      </p:pic>
      <p:sp>
        <p:nvSpPr>
          <p:cNvPr id="5" name="Dia számának helye 4">
            <a:extLst>
              <a:ext uri="{FF2B5EF4-FFF2-40B4-BE49-F238E27FC236}">
                <a16:creationId xmlns:a16="http://schemas.microsoft.com/office/drawing/2014/main" id="{26F23CD6-A62E-4965-8789-82A2864CA31F}"/>
              </a:ext>
            </a:extLst>
          </p:cNvPr>
          <p:cNvSpPr>
            <a:spLocks noGrp="1"/>
          </p:cNvSpPr>
          <p:nvPr>
            <p:ph type="sldNum" sz="quarter" idx="12"/>
          </p:nvPr>
        </p:nvSpPr>
        <p:spPr/>
        <p:txBody>
          <a:bodyPr/>
          <a:lstStyle/>
          <a:p>
            <a:fld id="{4FAB73BC-B049-4115-A692-8D63A059BFB8}" type="slidenum">
              <a:rPr lang="en-US" smtClean="0"/>
              <a:pPr/>
              <a:t>20</a:t>
            </a:fld>
            <a:endParaRPr lang="fr-FR" dirty="0"/>
          </a:p>
        </p:txBody>
      </p:sp>
    </p:spTree>
    <p:extLst>
      <p:ext uri="{BB962C8B-B14F-4D97-AF65-F5344CB8AC3E}">
        <p14:creationId xmlns:p14="http://schemas.microsoft.com/office/powerpoint/2010/main" val="28388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Combien</a:t>
            </a:r>
            <a:r>
              <a:rPr lang="fr-FR" dirty="0"/>
              <a:t> </a:t>
            </a:r>
            <a:r>
              <a:rPr lang="fr-FR" sz="3200" b="1" dirty="0">
                <a:solidFill>
                  <a:schemeClr val="tx1"/>
                </a:solidFill>
                <a:latin typeface="+mn-lt"/>
              </a:rPr>
              <a:t>dure</a:t>
            </a:r>
            <a:r>
              <a:rPr lang="fr-FR" dirty="0"/>
              <a:t> </a:t>
            </a:r>
            <a:r>
              <a:rPr lang="fr-FR" sz="3200" b="1" dirty="0">
                <a:solidFill>
                  <a:schemeClr val="tx1"/>
                </a:solidFill>
                <a:latin typeface="+mn-lt"/>
              </a:rPr>
              <a:t>le mandat des procureurs européens ?</a:t>
            </a:r>
          </a:p>
          <a:p>
            <a:pPr marL="457200" indent="-457200" algn="just">
              <a:buFont typeface="+mj-lt"/>
              <a:buAutoNum type="alphaLcParenR"/>
            </a:pPr>
            <a:r>
              <a:rPr lang="fr-FR" sz="3200" dirty="0">
                <a:solidFill>
                  <a:schemeClr val="tx1"/>
                </a:solidFill>
                <a:latin typeface="+mn-lt"/>
              </a:rPr>
              <a:t>Ils sont nommés pour 6 ans mais des règles transitoires s’appliquent pour le premier mandat</a:t>
            </a:r>
          </a:p>
          <a:p>
            <a:pPr marL="457200" indent="-457200" algn="just">
              <a:buFont typeface="+mj-lt"/>
              <a:buAutoNum type="alphaLcParenR"/>
            </a:pPr>
            <a:r>
              <a:rPr lang="fr-FR" sz="3200" dirty="0">
                <a:solidFill>
                  <a:schemeClr val="tx1"/>
                </a:solidFill>
                <a:latin typeface="+mn-lt"/>
              </a:rPr>
              <a:t>Ils sont toujours</a:t>
            </a:r>
            <a:r>
              <a:rPr lang="fr-FR" dirty="0"/>
              <a:t> </a:t>
            </a:r>
            <a:r>
              <a:rPr lang="fr-FR" sz="3200" dirty="0">
                <a:solidFill>
                  <a:schemeClr val="tx1"/>
                </a:solidFill>
                <a:latin typeface="+mn-lt"/>
              </a:rPr>
              <a:t>nommés</a:t>
            </a:r>
            <a:r>
              <a:rPr lang="fr-FR" dirty="0"/>
              <a:t> </a:t>
            </a:r>
            <a:r>
              <a:rPr lang="fr-FR" sz="3200" dirty="0">
                <a:solidFill>
                  <a:schemeClr val="tx1"/>
                </a:solidFill>
                <a:latin typeface="+mn-lt"/>
              </a:rPr>
              <a:t>pour 6 ans et leur mandat ne peut être prolongé</a:t>
            </a:r>
          </a:p>
          <a:p>
            <a:pPr marL="457200" indent="-457200" algn="just">
              <a:buFont typeface="+mj-lt"/>
              <a:buAutoNum type="alphaLcParenR"/>
            </a:pPr>
            <a:r>
              <a:rPr lang="fr-FR" sz="3200" dirty="0">
                <a:solidFill>
                  <a:schemeClr val="tx1"/>
                </a:solidFill>
                <a:latin typeface="+mn-lt"/>
              </a:rPr>
              <a:t>Ils sont toujours</a:t>
            </a:r>
            <a:r>
              <a:rPr lang="fr-FR" dirty="0"/>
              <a:t> </a:t>
            </a:r>
            <a:r>
              <a:rPr lang="fr-FR" sz="3200" dirty="0">
                <a:solidFill>
                  <a:schemeClr val="tx1"/>
                </a:solidFill>
                <a:latin typeface="+mn-lt"/>
              </a:rPr>
              <a:t>nommés</a:t>
            </a:r>
            <a:r>
              <a:rPr lang="fr-FR" dirty="0"/>
              <a:t> </a:t>
            </a:r>
            <a:r>
              <a:rPr lang="fr-FR" sz="3200" dirty="0">
                <a:solidFill>
                  <a:schemeClr val="tx1"/>
                </a:solidFill>
                <a:latin typeface="+mn-lt"/>
              </a:rPr>
              <a:t>pour 6 ans et le Conseil peut décider de prolonger leur mandat pour un maximum de 3 ans au terme de cette période</a:t>
            </a:r>
          </a:p>
          <a:p>
            <a:pPr marL="457200" indent="-457200" algn="just">
              <a:buFont typeface="+mj-lt"/>
              <a:buAutoNum type="alphaLcParenR"/>
            </a:pPr>
            <a:endParaRPr lang="fr-FR" sz="3200" dirty="0"/>
          </a:p>
          <a:p>
            <a:pPr algn="just"/>
            <a:endParaRPr lang="fr-FR" sz="3200" dirty="0"/>
          </a:p>
        </p:txBody>
      </p:sp>
      <p:sp>
        <p:nvSpPr>
          <p:cNvPr id="4" name="Textfeld 3">
            <a:extLst>
              <a:ext uri="{FF2B5EF4-FFF2-40B4-BE49-F238E27FC236}">
                <a16:creationId xmlns:a16="http://schemas.microsoft.com/office/drawing/2014/main" id="{8E54370D-3703-4792-902E-08D18E44EEB3}"/>
              </a:ext>
            </a:extLst>
          </p:cNvPr>
          <p:cNvSpPr txBox="1"/>
          <p:nvPr/>
        </p:nvSpPr>
        <p:spPr>
          <a:xfrm>
            <a:off x="7998952" y="5659566"/>
            <a:ext cx="3505200" cy="800219"/>
          </a:xfrm>
          <a:prstGeom prst="rect">
            <a:avLst/>
          </a:prstGeom>
          <a:noFill/>
        </p:spPr>
        <p:txBody>
          <a:bodyPr wrap="square" rtlCol="0">
            <a:spAutoFit/>
          </a:bodyPr>
          <a:lstStyle/>
          <a:p>
            <a:r>
              <a:rPr lang="fr-FR" sz="2800" dirty="0">
                <a:solidFill>
                  <a:schemeClr val="accent1">
                    <a:lumMod val="60000"/>
                    <a:lumOff val="40000"/>
                  </a:schemeClr>
                </a:solidFill>
              </a:rPr>
              <a:t>BONNE RÉPONSE : A)</a:t>
            </a:r>
          </a:p>
          <a:p>
            <a:endParaRPr lang="fr-FR" dirty="0"/>
          </a:p>
        </p:txBody>
      </p:sp>
      <p:sp>
        <p:nvSpPr>
          <p:cNvPr id="5" name="Dia számának helye 4">
            <a:extLst>
              <a:ext uri="{FF2B5EF4-FFF2-40B4-BE49-F238E27FC236}">
                <a16:creationId xmlns:a16="http://schemas.microsoft.com/office/drawing/2014/main" id="{57939FFA-F038-40FD-8180-AE172B7462C6}"/>
              </a:ext>
            </a:extLst>
          </p:cNvPr>
          <p:cNvSpPr>
            <a:spLocks noGrp="1"/>
          </p:cNvSpPr>
          <p:nvPr>
            <p:ph type="sldNum" sz="quarter" idx="12"/>
          </p:nvPr>
        </p:nvSpPr>
        <p:spPr/>
        <p:txBody>
          <a:bodyPr/>
          <a:lstStyle/>
          <a:p>
            <a:fld id="{6113E31D-E2AB-40D1-8B51-AFA5AFEF393A}" type="slidenum">
              <a:rPr lang="en-US" smtClean="0"/>
              <a:t>21</a:t>
            </a:fld>
            <a:endParaRPr lang="fr-FR" dirty="0"/>
          </a:p>
        </p:txBody>
      </p:sp>
    </p:spTree>
    <p:extLst>
      <p:ext uri="{BB962C8B-B14F-4D97-AF65-F5344CB8AC3E}">
        <p14:creationId xmlns:p14="http://schemas.microsoft.com/office/powerpoint/2010/main" val="106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699" y="2339803"/>
            <a:ext cx="9967452" cy="1450757"/>
          </a:xfrm>
        </p:spPr>
        <p:txBody>
          <a:bodyPr>
            <a:normAutofit/>
          </a:bodyPr>
          <a:lstStyle/>
          <a:p>
            <a:r>
              <a:rPr lang="fr-FR" sz="5400" dirty="0"/>
              <a:t>II. LE NIVEAU DÉCENTRALISÉ</a:t>
            </a:r>
            <a:br>
              <a:rPr dirty="0"/>
            </a:br>
            <a:endParaRPr lang="fr-FR" dirty="0"/>
          </a:p>
        </p:txBody>
      </p:sp>
      <p:sp>
        <p:nvSpPr>
          <p:cNvPr id="3" name="Dia számának helye 2">
            <a:extLst>
              <a:ext uri="{FF2B5EF4-FFF2-40B4-BE49-F238E27FC236}">
                <a16:creationId xmlns:a16="http://schemas.microsoft.com/office/drawing/2014/main" id="{CA42C107-CD68-4D1F-BB9E-BA6A8798A776}"/>
              </a:ext>
            </a:extLst>
          </p:cNvPr>
          <p:cNvSpPr>
            <a:spLocks noGrp="1"/>
          </p:cNvSpPr>
          <p:nvPr>
            <p:ph type="sldNum" sz="quarter" idx="12"/>
          </p:nvPr>
        </p:nvSpPr>
        <p:spPr/>
        <p:txBody>
          <a:bodyPr/>
          <a:lstStyle/>
          <a:p>
            <a:fld id="{6113E31D-E2AB-40D1-8B51-AFA5AFEF393A}" type="slidenum">
              <a:rPr lang="en-US" smtClean="0"/>
              <a:t>22</a:t>
            </a:fld>
            <a:endParaRPr lang="fr-FR" dirty="0"/>
          </a:p>
        </p:txBody>
      </p:sp>
    </p:spTree>
    <p:extLst>
      <p:ext uri="{BB962C8B-B14F-4D97-AF65-F5344CB8AC3E}">
        <p14:creationId xmlns:p14="http://schemas.microsoft.com/office/powerpoint/2010/main" val="5147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Les procureurs européens délégués (PED) Article 13</a:t>
            </a: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Ø"/>
            </a:pPr>
            <a:r>
              <a:rPr lang="fr-FR" dirty="0"/>
              <a:t> </a:t>
            </a:r>
            <a:r>
              <a:rPr lang="fr-FR" dirty="0">
                <a:solidFill>
                  <a:schemeClr val="tx1"/>
                </a:solidFill>
                <a:latin typeface="+mn-lt"/>
              </a:rPr>
              <a:t>Niveau décentralisé</a:t>
            </a:r>
            <a:r>
              <a:rPr lang="fr-FR" dirty="0"/>
              <a:t> </a:t>
            </a:r>
            <a:r>
              <a:rPr lang="fr-FR" dirty="0">
                <a:solidFill>
                  <a:schemeClr val="tx1"/>
                </a:solidFill>
                <a:latin typeface="+mn-lt"/>
              </a:rPr>
              <a:t>du Parquet européen : au moins 2 par pays participant, situés dans leurs</a:t>
            </a:r>
            <a:r>
              <a:rPr lang="fr-FR" dirty="0"/>
              <a:t> </a:t>
            </a:r>
            <a:r>
              <a:rPr lang="fr-FR" dirty="0">
                <a:solidFill>
                  <a:schemeClr val="tx1"/>
                </a:solidFill>
                <a:latin typeface="+mn-lt"/>
              </a:rPr>
              <a:t>EM respectifs où</a:t>
            </a:r>
            <a:r>
              <a:rPr lang="fr-FR" dirty="0"/>
              <a:t> </a:t>
            </a:r>
            <a:r>
              <a:rPr lang="fr-FR" dirty="0">
                <a:solidFill>
                  <a:schemeClr val="tx1"/>
                </a:solidFill>
                <a:latin typeface="+mn-lt"/>
              </a:rPr>
              <a:t>ils</a:t>
            </a:r>
            <a:r>
              <a:rPr lang="fr-FR" dirty="0"/>
              <a:t> </a:t>
            </a:r>
            <a:r>
              <a:rPr lang="fr-FR" dirty="0">
                <a:solidFill>
                  <a:schemeClr val="tx1"/>
                </a:solidFill>
                <a:latin typeface="+mn-lt"/>
              </a:rPr>
              <a:t>agissent</a:t>
            </a:r>
            <a:r>
              <a:rPr lang="fr-FR" dirty="0"/>
              <a:t> </a:t>
            </a:r>
            <a:r>
              <a:rPr lang="fr-FR" dirty="0">
                <a:solidFill>
                  <a:schemeClr val="tx1"/>
                </a:solidFill>
                <a:latin typeface="+mn-lt"/>
              </a:rPr>
              <a:t>au nom du</a:t>
            </a:r>
            <a:r>
              <a:rPr lang="fr-FR" dirty="0"/>
              <a:t> </a:t>
            </a:r>
            <a:r>
              <a:rPr lang="fr-FR" dirty="0">
                <a:solidFill>
                  <a:schemeClr val="tx1"/>
                </a:solidFill>
                <a:latin typeface="+mn-lt"/>
              </a:rPr>
              <a:t>Parquet</a:t>
            </a:r>
          </a:p>
          <a:p>
            <a:pPr algn="just">
              <a:buFont typeface="Wingdings" panose="05000000000000000000" pitchFamily="2" charset="2"/>
              <a:buChar char="Ø"/>
            </a:pPr>
            <a:r>
              <a:rPr lang="fr-FR" dirty="0"/>
              <a:t> </a:t>
            </a:r>
            <a:r>
              <a:rPr lang="fr-FR" dirty="0">
                <a:solidFill>
                  <a:schemeClr val="tx1"/>
                </a:solidFill>
                <a:latin typeface="+mn-lt"/>
              </a:rPr>
              <a:t>Chargés</a:t>
            </a:r>
            <a:r>
              <a:rPr lang="fr-FR" dirty="0"/>
              <a:t> </a:t>
            </a:r>
            <a:r>
              <a:rPr lang="fr-FR" dirty="0">
                <a:solidFill>
                  <a:schemeClr val="tx1"/>
                </a:solidFill>
                <a:latin typeface="+mn-lt"/>
              </a:rPr>
              <a:t>de</a:t>
            </a:r>
            <a:r>
              <a:rPr lang="fr-FR" dirty="0"/>
              <a:t> </a:t>
            </a:r>
            <a:r>
              <a:rPr lang="fr-FR" dirty="0">
                <a:solidFill>
                  <a:schemeClr val="tx1"/>
                </a:solidFill>
                <a:latin typeface="+mn-lt"/>
              </a:rPr>
              <a:t>mener</a:t>
            </a:r>
            <a:r>
              <a:rPr lang="fr-FR" dirty="0"/>
              <a:t> </a:t>
            </a:r>
            <a:r>
              <a:rPr lang="fr-FR" dirty="0">
                <a:solidFill>
                  <a:schemeClr val="tx1"/>
                </a:solidFill>
                <a:latin typeface="+mn-lt"/>
              </a:rPr>
              <a:t>les enquêtes et de traduire en justice au niveau national</a:t>
            </a:r>
            <a:r>
              <a:rPr lang="fr-FR" dirty="0"/>
              <a:t> </a:t>
            </a:r>
            <a:r>
              <a:rPr lang="fr-FR" dirty="0">
                <a:solidFill>
                  <a:schemeClr val="tx1"/>
                </a:solidFill>
                <a:latin typeface="+mn-lt"/>
              </a:rPr>
              <a:t>les affaires relevant de la compétence du Parquet européen</a:t>
            </a:r>
          </a:p>
          <a:p>
            <a:pPr marL="0" indent="0" algn="just">
              <a:buNone/>
            </a:pPr>
            <a:r>
              <a:rPr lang="fr-FR" dirty="0">
                <a:solidFill>
                  <a:schemeClr val="tx1"/>
                </a:solidFill>
                <a:latin typeface="+mn-lt"/>
              </a:rPr>
              <a:t>Y compris : les décisions opérationnelles</a:t>
            </a:r>
            <a:r>
              <a:rPr lang="fr-FR" dirty="0"/>
              <a:t> </a:t>
            </a:r>
            <a:r>
              <a:rPr lang="fr-FR" dirty="0">
                <a:solidFill>
                  <a:schemeClr val="tx1"/>
                </a:solidFill>
                <a:latin typeface="+mn-lt"/>
              </a:rPr>
              <a:t>concernant</a:t>
            </a:r>
            <a:r>
              <a:rPr lang="fr-FR" dirty="0"/>
              <a:t> </a:t>
            </a:r>
            <a:r>
              <a:rPr lang="fr-FR" dirty="0">
                <a:solidFill>
                  <a:schemeClr val="tx1"/>
                </a:solidFill>
                <a:latin typeface="+mn-lt"/>
              </a:rPr>
              <a:t>les enquêtes et les poursuites, la présentation des arguments à l’audience et des voies de recours, la participation à l’obtention des moyens de</a:t>
            </a:r>
            <a:r>
              <a:rPr lang="fr-FR" dirty="0"/>
              <a:t> </a:t>
            </a:r>
            <a:r>
              <a:rPr lang="fr-FR" dirty="0">
                <a:solidFill>
                  <a:schemeClr val="tx1"/>
                </a:solidFill>
                <a:latin typeface="+mn-lt"/>
              </a:rPr>
              <a:t>preuves... mais aucune référence à la phase d’exécution</a:t>
            </a:r>
            <a:r>
              <a:rPr lang="fr-FR" dirty="0"/>
              <a:t> </a:t>
            </a:r>
            <a:endParaRPr lang="fr-FR" dirty="0">
              <a:solidFill>
                <a:schemeClr val="tx1"/>
              </a:solidFill>
              <a:latin typeface="+mn-lt"/>
            </a:endParaRPr>
          </a:p>
          <a:p>
            <a:pPr algn="just">
              <a:buFont typeface="Wingdings" panose="05000000000000000000" pitchFamily="2" charset="2"/>
              <a:buChar char="Ø"/>
            </a:pPr>
            <a:r>
              <a:rPr lang="fr-FR" dirty="0"/>
              <a:t> </a:t>
            </a:r>
            <a:r>
              <a:rPr lang="fr-FR" dirty="0">
                <a:solidFill>
                  <a:schemeClr val="tx1"/>
                </a:solidFill>
                <a:latin typeface="+mn-lt"/>
              </a:rPr>
              <a:t>Intégrés au système</a:t>
            </a:r>
            <a:r>
              <a:rPr lang="fr-FR" dirty="0"/>
              <a:t> </a:t>
            </a:r>
            <a:r>
              <a:rPr lang="fr-FR" dirty="0">
                <a:solidFill>
                  <a:schemeClr val="tx1"/>
                </a:solidFill>
                <a:latin typeface="+mn-lt"/>
              </a:rPr>
              <a:t>national : mêmes</a:t>
            </a:r>
            <a:r>
              <a:rPr lang="fr-FR" dirty="0"/>
              <a:t> </a:t>
            </a:r>
            <a:r>
              <a:rPr lang="fr-FR" dirty="0">
                <a:solidFill>
                  <a:schemeClr val="tx1"/>
                </a:solidFill>
                <a:latin typeface="+mn-lt"/>
              </a:rPr>
              <a:t>pouvoirs que les procureurs nationaux</a:t>
            </a:r>
            <a:r>
              <a:rPr lang="fr-FR" dirty="0"/>
              <a:t> </a:t>
            </a:r>
            <a:r>
              <a:rPr lang="fr-FR" dirty="0">
                <a:solidFill>
                  <a:schemeClr val="tx1"/>
                </a:solidFill>
                <a:latin typeface="+mn-lt"/>
              </a:rPr>
              <a:t>(en plus</a:t>
            </a:r>
            <a:r>
              <a:rPr lang="fr-FR" dirty="0"/>
              <a:t> </a:t>
            </a:r>
            <a:r>
              <a:rPr lang="fr-FR" dirty="0">
                <a:solidFill>
                  <a:schemeClr val="tx1"/>
                </a:solidFill>
                <a:latin typeface="+mn-lt"/>
              </a:rPr>
              <a:t>ou</a:t>
            </a:r>
            <a:r>
              <a:rPr lang="fr-FR" dirty="0"/>
              <a:t> </a:t>
            </a:r>
            <a:r>
              <a:rPr lang="fr-FR" dirty="0">
                <a:solidFill>
                  <a:schemeClr val="tx1"/>
                </a:solidFill>
                <a:latin typeface="+mn-lt"/>
              </a:rPr>
              <a:t>sous réserve de ceux</a:t>
            </a:r>
            <a:r>
              <a:rPr lang="fr-FR" dirty="0"/>
              <a:t> </a:t>
            </a:r>
            <a:r>
              <a:rPr lang="fr-FR" dirty="0">
                <a:solidFill>
                  <a:schemeClr val="tx1"/>
                </a:solidFill>
                <a:latin typeface="+mn-lt"/>
              </a:rPr>
              <a:t>qui leur sont conférés</a:t>
            </a:r>
            <a:r>
              <a:rPr lang="fr-FR" dirty="0"/>
              <a:t> </a:t>
            </a:r>
            <a:r>
              <a:rPr lang="fr-FR" dirty="0">
                <a:solidFill>
                  <a:schemeClr val="tx1"/>
                </a:solidFill>
                <a:latin typeface="+mn-lt"/>
              </a:rPr>
              <a:t>par</a:t>
            </a:r>
            <a:r>
              <a:rPr lang="fr-FR" dirty="0"/>
              <a:t> </a:t>
            </a:r>
            <a:r>
              <a:rPr lang="fr-FR" dirty="0">
                <a:solidFill>
                  <a:schemeClr val="tx1"/>
                </a:solidFill>
                <a:latin typeface="+mn-lt"/>
              </a:rPr>
              <a:t>le</a:t>
            </a:r>
            <a:r>
              <a:rPr lang="fr-FR" dirty="0"/>
              <a:t> </a:t>
            </a:r>
            <a:r>
              <a:rPr lang="fr-FR" dirty="0">
                <a:solidFill>
                  <a:schemeClr val="tx1"/>
                </a:solidFill>
                <a:latin typeface="+mn-lt"/>
              </a:rPr>
              <a:t>Règlement)</a:t>
            </a:r>
          </a:p>
        </p:txBody>
      </p:sp>
      <p:sp>
        <p:nvSpPr>
          <p:cNvPr id="4" name="Dia számának helye 3">
            <a:extLst>
              <a:ext uri="{FF2B5EF4-FFF2-40B4-BE49-F238E27FC236}">
                <a16:creationId xmlns:a16="http://schemas.microsoft.com/office/drawing/2014/main" id="{0B84D63B-25FE-407E-BBDD-AF0C675345B0}"/>
              </a:ext>
            </a:extLst>
          </p:cNvPr>
          <p:cNvSpPr>
            <a:spLocks noGrp="1"/>
          </p:cNvSpPr>
          <p:nvPr>
            <p:ph type="sldNum" sz="quarter" idx="12"/>
          </p:nvPr>
        </p:nvSpPr>
        <p:spPr/>
        <p:txBody>
          <a:bodyPr/>
          <a:lstStyle/>
          <a:p>
            <a:fld id="{6113E31D-E2AB-40D1-8B51-AFA5AFEF393A}" type="slidenum">
              <a:rPr lang="en-US" smtClean="0"/>
              <a:t>23</a:t>
            </a:fld>
            <a:endParaRPr lang="fr-FR" dirty="0"/>
          </a:p>
        </p:txBody>
      </p:sp>
    </p:spTree>
    <p:extLst>
      <p:ext uri="{BB962C8B-B14F-4D97-AF65-F5344CB8AC3E}">
        <p14:creationId xmlns:p14="http://schemas.microsoft.com/office/powerpoint/2010/main" val="222192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QUIZ - 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Les</a:t>
            </a:r>
            <a:r>
              <a:rPr lang="fr-FR" dirty="0"/>
              <a:t> </a:t>
            </a:r>
            <a:r>
              <a:rPr lang="fr-FR" sz="3200" b="1" dirty="0">
                <a:solidFill>
                  <a:schemeClr val="tx1"/>
                </a:solidFill>
                <a:latin typeface="+mn-lt"/>
              </a:rPr>
              <a:t>procureurs</a:t>
            </a:r>
            <a:r>
              <a:rPr lang="fr-FR" dirty="0"/>
              <a:t> </a:t>
            </a:r>
            <a:r>
              <a:rPr lang="fr-FR" sz="3200" b="1" dirty="0">
                <a:solidFill>
                  <a:schemeClr val="tx1"/>
                </a:solidFill>
                <a:latin typeface="+mn-lt"/>
              </a:rPr>
              <a:t>européens délégués... (VRAI OU FAUX)</a:t>
            </a:r>
          </a:p>
          <a:p>
            <a:pPr marL="457200" indent="-457200" algn="just">
              <a:buFont typeface="+mj-lt"/>
              <a:buAutoNum type="alphaLcParenR"/>
            </a:pPr>
            <a:r>
              <a:rPr lang="fr-FR" sz="3200" dirty="0">
                <a:solidFill>
                  <a:schemeClr val="tx1"/>
                </a:solidFill>
                <a:latin typeface="+mn-lt"/>
              </a:rPr>
              <a:t>sont sélectionnés</a:t>
            </a:r>
            <a:r>
              <a:rPr lang="fr-FR" dirty="0"/>
              <a:t> </a:t>
            </a:r>
            <a:r>
              <a:rPr lang="fr-FR" sz="3200" dirty="0">
                <a:solidFill>
                  <a:schemeClr val="tx1"/>
                </a:solidFill>
                <a:latin typeface="+mn-lt"/>
              </a:rPr>
              <a:t>par</a:t>
            </a:r>
            <a:r>
              <a:rPr lang="fr-FR" dirty="0"/>
              <a:t> </a:t>
            </a:r>
            <a:r>
              <a:rPr lang="fr-FR" sz="3200" dirty="0">
                <a:solidFill>
                  <a:schemeClr val="tx1"/>
                </a:solidFill>
                <a:latin typeface="+mn-lt"/>
              </a:rPr>
              <a:t>le chef</a:t>
            </a:r>
            <a:r>
              <a:rPr lang="fr-FR" dirty="0"/>
              <a:t> </a:t>
            </a:r>
            <a:r>
              <a:rPr lang="fr-FR" sz="3200" dirty="0">
                <a:solidFill>
                  <a:schemeClr val="tx1"/>
                </a:solidFill>
                <a:latin typeface="+mn-lt"/>
              </a:rPr>
              <a:t>du Parquet européen</a:t>
            </a:r>
            <a:r>
              <a:rPr lang="fr-FR" dirty="0"/>
              <a:t> </a:t>
            </a:r>
            <a:r>
              <a:rPr lang="fr-FR" sz="3200" dirty="0">
                <a:solidFill>
                  <a:schemeClr val="tx1"/>
                </a:solidFill>
                <a:latin typeface="+mn-lt"/>
              </a:rPr>
              <a:t>via</a:t>
            </a:r>
            <a:r>
              <a:rPr lang="fr-FR" dirty="0"/>
              <a:t> </a:t>
            </a:r>
            <a:r>
              <a:rPr lang="fr-FR" sz="3200" dirty="0">
                <a:solidFill>
                  <a:schemeClr val="tx1"/>
                </a:solidFill>
                <a:latin typeface="+mn-lt"/>
              </a:rPr>
              <a:t>un concours général</a:t>
            </a:r>
          </a:p>
          <a:p>
            <a:pPr marL="457200" indent="-457200" algn="just">
              <a:buFont typeface="+mj-lt"/>
              <a:buAutoNum type="alphaLcParenR"/>
            </a:pPr>
            <a:r>
              <a:rPr lang="fr-FR" sz="3200" dirty="0">
                <a:solidFill>
                  <a:schemeClr val="tx1"/>
                </a:solidFill>
                <a:latin typeface="+mn-lt"/>
              </a:rPr>
              <a:t>doivent être des membres actifs du parquet ou de la magistrature </a:t>
            </a:r>
            <a:r>
              <a:rPr lang="fr-FR" sz="3200" dirty="0">
                <a:solidFill>
                  <a:schemeClr val="accent1">
                    <a:lumMod val="60000"/>
                    <a:lumOff val="40000"/>
                  </a:schemeClr>
                </a:solidFill>
                <a:latin typeface="+mn-lt"/>
              </a:rPr>
              <a:t>national(e) </a:t>
            </a:r>
            <a:endParaRPr lang="fr-FR" sz="3200" dirty="0">
              <a:solidFill>
                <a:schemeClr val="tx1"/>
              </a:solidFill>
              <a:latin typeface="+mn-lt"/>
            </a:endParaRPr>
          </a:p>
          <a:p>
            <a:pPr marL="457200" indent="-457200" algn="just">
              <a:buFont typeface="+mj-lt"/>
              <a:buAutoNum type="alphaLcParenR"/>
            </a:pPr>
            <a:r>
              <a:rPr lang="fr-FR" sz="3200" dirty="0">
                <a:solidFill>
                  <a:schemeClr val="tx1"/>
                </a:solidFill>
                <a:latin typeface="+mn-lt"/>
              </a:rPr>
              <a:t>ne peuvent être révoqués que</a:t>
            </a:r>
            <a:r>
              <a:rPr lang="fr-FR" dirty="0"/>
              <a:t> </a:t>
            </a:r>
            <a:r>
              <a:rPr lang="fr-FR" sz="3200" dirty="0">
                <a:solidFill>
                  <a:schemeClr val="tx1"/>
                </a:solidFill>
                <a:latin typeface="+mn-lt"/>
              </a:rPr>
              <a:t>par</a:t>
            </a:r>
            <a:r>
              <a:rPr lang="fr-FR" dirty="0"/>
              <a:t> </a:t>
            </a:r>
            <a:r>
              <a:rPr lang="fr-FR" sz="3200" dirty="0">
                <a:solidFill>
                  <a:schemeClr val="tx1"/>
                </a:solidFill>
                <a:latin typeface="+mn-lt"/>
              </a:rPr>
              <a:t>l’État</a:t>
            </a:r>
            <a:r>
              <a:rPr lang="fr-FR" dirty="0"/>
              <a:t> </a:t>
            </a:r>
            <a:r>
              <a:rPr lang="fr-FR" sz="3200" dirty="0">
                <a:solidFill>
                  <a:schemeClr val="tx1"/>
                </a:solidFill>
                <a:latin typeface="+mn-lt"/>
              </a:rPr>
              <a:t>membre</a:t>
            </a:r>
            <a:r>
              <a:rPr lang="fr-FR" dirty="0"/>
              <a:t> </a:t>
            </a:r>
            <a:r>
              <a:rPr lang="fr-FR" sz="3200" dirty="0">
                <a:solidFill>
                  <a:schemeClr val="tx1"/>
                </a:solidFill>
                <a:latin typeface="+mn-lt"/>
              </a:rPr>
              <a:t>qui</a:t>
            </a:r>
            <a:r>
              <a:rPr lang="fr-FR" dirty="0"/>
              <a:t> </a:t>
            </a:r>
            <a:r>
              <a:rPr lang="fr-FR" sz="3200" dirty="0">
                <a:solidFill>
                  <a:schemeClr val="tx1"/>
                </a:solidFill>
                <a:latin typeface="+mn-lt"/>
              </a:rPr>
              <a:t>les a désignés</a:t>
            </a:r>
            <a:r>
              <a:rPr lang="fr-FR" dirty="0"/>
              <a:t> </a:t>
            </a:r>
            <a:endParaRPr lang="fr-FR" sz="3200" dirty="0">
              <a:solidFill>
                <a:schemeClr val="tx1"/>
              </a:solidFill>
              <a:latin typeface="+mn-lt"/>
            </a:endParaRPr>
          </a:p>
          <a:p>
            <a:pPr marL="457200" indent="-457200" algn="just">
              <a:buFont typeface="+mj-lt"/>
              <a:buAutoNum type="alphaLcParenR"/>
            </a:pPr>
            <a:endParaRPr lang="fr-FR" sz="3200" dirty="0"/>
          </a:p>
          <a:p>
            <a:pPr algn="just"/>
            <a:endParaRPr lang="fr-FR" sz="3200" dirty="0"/>
          </a:p>
        </p:txBody>
      </p:sp>
      <p:sp>
        <p:nvSpPr>
          <p:cNvPr id="4" name="Textfeld 3">
            <a:extLst>
              <a:ext uri="{FF2B5EF4-FFF2-40B4-BE49-F238E27FC236}">
                <a16:creationId xmlns:a16="http://schemas.microsoft.com/office/drawing/2014/main" id="{D9E36BEC-780C-4B44-B585-DB84F7A38F49}"/>
              </a:ext>
            </a:extLst>
          </p:cNvPr>
          <p:cNvSpPr txBox="1"/>
          <p:nvPr/>
        </p:nvSpPr>
        <p:spPr>
          <a:xfrm>
            <a:off x="7008884" y="3063839"/>
            <a:ext cx="133731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5" name="Textfeld 4">
            <a:extLst>
              <a:ext uri="{FF2B5EF4-FFF2-40B4-BE49-F238E27FC236}">
                <a16:creationId xmlns:a16="http://schemas.microsoft.com/office/drawing/2014/main" id="{BD54338D-B141-4AEA-B30E-53B6DB158CAE}"/>
              </a:ext>
            </a:extLst>
          </p:cNvPr>
          <p:cNvSpPr txBox="1"/>
          <p:nvPr/>
        </p:nvSpPr>
        <p:spPr>
          <a:xfrm>
            <a:off x="7008884" y="4038600"/>
            <a:ext cx="1337310" cy="584775"/>
          </a:xfrm>
          <a:prstGeom prst="rect">
            <a:avLst/>
          </a:prstGeom>
          <a:noFill/>
        </p:spPr>
        <p:txBody>
          <a:bodyPr wrap="square" rtlCol="0">
            <a:spAutoFit/>
          </a:bodyPr>
          <a:lstStyle/>
          <a:p>
            <a:r>
              <a:rPr lang="fr-FR" sz="3200" dirty="0">
                <a:solidFill>
                  <a:schemeClr val="accent1">
                    <a:lumMod val="60000"/>
                    <a:lumOff val="40000"/>
                  </a:schemeClr>
                </a:solidFill>
              </a:rPr>
              <a:t>VRAI</a:t>
            </a:r>
          </a:p>
        </p:txBody>
      </p:sp>
      <p:sp>
        <p:nvSpPr>
          <p:cNvPr id="6" name="Textfeld 5">
            <a:extLst>
              <a:ext uri="{FF2B5EF4-FFF2-40B4-BE49-F238E27FC236}">
                <a16:creationId xmlns:a16="http://schemas.microsoft.com/office/drawing/2014/main" id="{3464E407-7EB7-4E19-91A3-6DBE55F0179B}"/>
              </a:ext>
            </a:extLst>
          </p:cNvPr>
          <p:cNvSpPr txBox="1"/>
          <p:nvPr/>
        </p:nvSpPr>
        <p:spPr>
          <a:xfrm>
            <a:off x="7008884" y="5105400"/>
            <a:ext cx="1337310" cy="584775"/>
          </a:xfrm>
          <a:prstGeom prst="rect">
            <a:avLst/>
          </a:prstGeom>
          <a:noFill/>
        </p:spPr>
        <p:txBody>
          <a:bodyPr wrap="square" rtlCol="0">
            <a:spAutoFit/>
          </a:bodyPr>
          <a:lstStyle/>
          <a:p>
            <a:r>
              <a:rPr lang="fr-FR" sz="3200" dirty="0">
                <a:solidFill>
                  <a:schemeClr val="accent1">
                    <a:lumMod val="60000"/>
                    <a:lumOff val="40000"/>
                  </a:schemeClr>
                </a:solidFill>
              </a:rPr>
              <a:t>FAUX</a:t>
            </a:r>
          </a:p>
        </p:txBody>
      </p:sp>
      <p:sp>
        <p:nvSpPr>
          <p:cNvPr id="7" name="Dia számának helye 6">
            <a:extLst>
              <a:ext uri="{FF2B5EF4-FFF2-40B4-BE49-F238E27FC236}">
                <a16:creationId xmlns:a16="http://schemas.microsoft.com/office/drawing/2014/main" id="{85FD0C5F-1AB0-4615-94D1-93F05B46540B}"/>
              </a:ext>
            </a:extLst>
          </p:cNvPr>
          <p:cNvSpPr>
            <a:spLocks noGrp="1"/>
          </p:cNvSpPr>
          <p:nvPr>
            <p:ph type="sldNum" sz="quarter" idx="12"/>
          </p:nvPr>
        </p:nvSpPr>
        <p:spPr/>
        <p:txBody>
          <a:bodyPr/>
          <a:lstStyle/>
          <a:p>
            <a:fld id="{6113E31D-E2AB-40D1-8B51-AFA5AFEF393A}" type="slidenum">
              <a:rPr lang="en-US" smtClean="0"/>
              <a:t>24</a:t>
            </a:fld>
            <a:endParaRPr lang="fr-FR" dirty="0"/>
          </a:p>
        </p:txBody>
      </p:sp>
    </p:spTree>
    <p:extLst>
      <p:ext uri="{BB962C8B-B14F-4D97-AF65-F5344CB8AC3E}">
        <p14:creationId xmlns:p14="http://schemas.microsoft.com/office/powerpoint/2010/main" val="24759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Nomination/Révocation des PED Article 17</a:t>
            </a:r>
          </a:p>
        </p:txBody>
      </p:sp>
      <p:sp>
        <p:nvSpPr>
          <p:cNvPr id="3" name="Marcador de contenido 2"/>
          <p:cNvSpPr>
            <a:spLocks noGrp="1"/>
          </p:cNvSpPr>
          <p:nvPr>
            <p:ph idx="1"/>
          </p:nvPr>
        </p:nvSpPr>
        <p:spPr/>
        <p:txBody>
          <a:bodyPr>
            <a:noAutofit/>
          </a:bodyPr>
          <a:lstStyle/>
          <a:p>
            <a:pPr marL="0" indent="0" algn="just">
              <a:buNone/>
            </a:pPr>
            <a:r>
              <a:rPr lang="fr-FR" dirty="0">
                <a:solidFill>
                  <a:schemeClr val="tx1"/>
                </a:solidFill>
                <a:latin typeface="+mn-lt"/>
              </a:rPr>
              <a:t>1. Sur proposition du chef du Parquet européen, le collège nomme les procureurs européens délégués désignés par les États membres. Le collège peut rejeter la candidature d’une personne si celle-ci ne remplit pas les critères visés au paragraphe 2. Les procureurs européens délégués sont nommés pour un mandat renouvelable de 5 ans.</a:t>
            </a:r>
          </a:p>
          <a:p>
            <a:pPr marL="0" indent="0" algn="just">
              <a:buNone/>
            </a:pPr>
            <a:r>
              <a:rPr lang="fr-FR" dirty="0">
                <a:solidFill>
                  <a:schemeClr val="tx1"/>
                </a:solidFill>
                <a:latin typeface="+mn-lt"/>
              </a:rPr>
              <a:t>2. Les procureurs européens délégués sont, à compter de leur nomination comme procureurs européens délégués et jusqu’à leur révocation, des membres actifs du parquet ou de la magistrature des États membres respectifs qui les ont désignés. Leur indépendance est incontestable et ils possèdent les qualifications nécessaires et une expérience pratique pertinente de leur système juridique national.</a:t>
            </a:r>
          </a:p>
          <a:p>
            <a:pPr marL="0" indent="0">
              <a:buNone/>
            </a:pPr>
            <a:endParaRPr lang="fr-FR" dirty="0"/>
          </a:p>
        </p:txBody>
      </p:sp>
      <p:sp>
        <p:nvSpPr>
          <p:cNvPr id="4" name="Dia számának helye 3">
            <a:extLst>
              <a:ext uri="{FF2B5EF4-FFF2-40B4-BE49-F238E27FC236}">
                <a16:creationId xmlns:a16="http://schemas.microsoft.com/office/drawing/2014/main" id="{6DEA5174-C961-4534-8467-2D30E7608776}"/>
              </a:ext>
            </a:extLst>
          </p:cNvPr>
          <p:cNvSpPr>
            <a:spLocks noGrp="1"/>
          </p:cNvSpPr>
          <p:nvPr>
            <p:ph type="sldNum" sz="quarter" idx="12"/>
          </p:nvPr>
        </p:nvSpPr>
        <p:spPr/>
        <p:txBody>
          <a:bodyPr/>
          <a:lstStyle/>
          <a:p>
            <a:fld id="{6113E31D-E2AB-40D1-8B51-AFA5AFEF393A}" type="slidenum">
              <a:rPr lang="en-US" smtClean="0"/>
              <a:t>25</a:t>
            </a:fld>
            <a:endParaRPr lang="fr-FR" dirty="0"/>
          </a:p>
        </p:txBody>
      </p:sp>
    </p:spTree>
    <p:extLst>
      <p:ext uri="{BB962C8B-B14F-4D97-AF65-F5344CB8AC3E}">
        <p14:creationId xmlns:p14="http://schemas.microsoft.com/office/powerpoint/2010/main" val="398965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Nomination/Révocation des PED Article 17</a:t>
            </a:r>
          </a:p>
        </p:txBody>
      </p:sp>
      <p:sp>
        <p:nvSpPr>
          <p:cNvPr id="3" name="Marcador de contenido 2"/>
          <p:cNvSpPr>
            <a:spLocks noGrp="1"/>
          </p:cNvSpPr>
          <p:nvPr>
            <p:ph idx="1"/>
          </p:nvPr>
        </p:nvSpPr>
        <p:spPr/>
        <p:txBody>
          <a:bodyPr>
            <a:normAutofit fontScale="92500" lnSpcReduction="10000"/>
          </a:bodyPr>
          <a:lstStyle/>
          <a:p>
            <a:pPr marL="0" indent="0" algn="just">
              <a:buNone/>
            </a:pPr>
            <a:r>
              <a:rPr lang="fr-FR" sz="2000" dirty="0">
                <a:solidFill>
                  <a:schemeClr val="tx1"/>
                </a:solidFill>
                <a:latin typeface="+mn-lt"/>
              </a:rPr>
              <a:t>3. Le collège révoque un procureur européen délégué s’il constate qu’il ne remplit plus les critères visés au paragraphe 2, qu’il n’est pas en mesure d’exercer ses fonctions ou qu’il a commis une faute grave.</a:t>
            </a:r>
          </a:p>
          <a:p>
            <a:pPr marL="0" indent="0" algn="just">
              <a:buNone/>
            </a:pPr>
            <a:r>
              <a:rPr lang="fr-FR" sz="2000" dirty="0">
                <a:solidFill>
                  <a:schemeClr val="tx1"/>
                </a:solidFill>
                <a:latin typeface="+mn-lt"/>
              </a:rPr>
              <a:t>4. Si un État membre décide de révoquer ou de prendre des mesures disciplinaires à l’encontre d’un procureur national nommé procureur européen délégué pour des raisons non liées aux responsabilités qui lui incombent en vertu du présent règlement, il en informe le chef du Parquet européen avant de prendre de telles mesures. Un État membre ne peut révoquer ou prendre des mesures disciplinaires à l’encontre d’un procureur européen délégué pour des raisons liées aux responsabilités qui lui incombent en vertu du présent règlement sans le consentement du chef du Parquet européen. Si le chef du Parquet européen ne donne pas son accord, l’État membre concerné peut demander au collège de réexaminer l’affaire.</a:t>
            </a:r>
          </a:p>
          <a:p>
            <a:pPr marL="0" indent="0" algn="just">
              <a:buNone/>
            </a:pPr>
            <a:r>
              <a:rPr lang="fr-FR" sz="2000" dirty="0">
                <a:solidFill>
                  <a:schemeClr val="tx1"/>
                </a:solidFill>
                <a:latin typeface="+mn-lt"/>
              </a:rPr>
              <a:t>5. Si un procureur européen délégué démissionne, si ses services ne sont plus nécessaires pour remplir les fonctions du Parquet européen ou s’il est révoqué ou quitte son poste pour toute autre raison, l’État membre concerné en informe immédiatement le chef du Parquet européen et, le cas échéant, désigne un autre procureur pour être nommé en tant que nouveau procureur européen délégué conformément au paragraphe 1.</a:t>
            </a:r>
          </a:p>
        </p:txBody>
      </p:sp>
      <p:sp>
        <p:nvSpPr>
          <p:cNvPr id="4" name="Dia számának helye 3">
            <a:extLst>
              <a:ext uri="{FF2B5EF4-FFF2-40B4-BE49-F238E27FC236}">
                <a16:creationId xmlns:a16="http://schemas.microsoft.com/office/drawing/2014/main" id="{C7FE3BA4-FBBE-4F0C-8CFD-7B631CD6710F}"/>
              </a:ext>
            </a:extLst>
          </p:cNvPr>
          <p:cNvSpPr>
            <a:spLocks noGrp="1"/>
          </p:cNvSpPr>
          <p:nvPr>
            <p:ph type="sldNum" sz="quarter" idx="12"/>
          </p:nvPr>
        </p:nvSpPr>
        <p:spPr/>
        <p:txBody>
          <a:bodyPr/>
          <a:lstStyle/>
          <a:p>
            <a:fld id="{6113E31D-E2AB-40D1-8B51-AFA5AFEF393A}" type="slidenum">
              <a:rPr lang="en-US" smtClean="0"/>
              <a:t>26</a:t>
            </a:fld>
            <a:endParaRPr lang="fr-FR" dirty="0"/>
          </a:p>
        </p:txBody>
      </p:sp>
    </p:spTree>
    <p:extLst>
      <p:ext uri="{BB962C8B-B14F-4D97-AF65-F5344CB8AC3E}">
        <p14:creationId xmlns:p14="http://schemas.microsoft.com/office/powerpoint/2010/main" val="71042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80290" y="260920"/>
            <a:ext cx="9925627" cy="1450757"/>
          </a:xfrm>
        </p:spPr>
        <p:txBody>
          <a:bodyPr/>
          <a:lstStyle/>
          <a:p>
            <a:r>
              <a:rPr lang="fr-FR" b="1" dirty="0"/>
              <a:t>Comment ça marche ?</a:t>
            </a:r>
            <a:br>
              <a:rPr dirty="0"/>
            </a:br>
            <a:r>
              <a:rPr lang="fr-FR" b="1" dirty="0"/>
              <a:t>Règlement intérieur</a:t>
            </a:r>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lnSpcReduction="10000"/>
          </a:bodyPr>
          <a:lstStyle/>
          <a:p>
            <a:pPr>
              <a:buFont typeface="Wingdings" panose="05000000000000000000" pitchFamily="2" charset="2"/>
              <a:buChar char="Ø"/>
            </a:pPr>
            <a:r>
              <a:rPr lang="fr-FR" dirty="0">
                <a:solidFill>
                  <a:schemeClr val="tx1"/>
                </a:solidFill>
                <a:latin typeface="+mn-lt"/>
              </a:rPr>
              <a:t>Émis par le collège sur proposition du CPE (majorité des 2/3)</a:t>
            </a:r>
          </a:p>
          <a:p>
            <a:pPr>
              <a:buFont typeface="Wingdings" panose="05000000000000000000" pitchFamily="2" charset="2"/>
              <a:buChar char="Ø"/>
            </a:pPr>
            <a:r>
              <a:rPr lang="fr-FR" u="sng" dirty="0">
                <a:hlinkClick r:id="rId2"/>
              </a:rPr>
              <a:t>https://ec.europa.eu/info/law/cross-border-cases/judicial-cooperation/networks-and-bodies-supporting-judicial-cooperation/european-public-prosecutors-office_en#decisions-of-the-college-of-the-eppo</a:t>
            </a:r>
            <a:endParaRPr lang="fr-FR" u="sng" dirty="0"/>
          </a:p>
          <a:p>
            <a:pPr marL="0" indent="0">
              <a:buNone/>
            </a:pPr>
            <a:r>
              <a:rPr lang="fr-FR" dirty="0">
                <a:solidFill>
                  <a:schemeClr val="tx1"/>
                </a:solidFill>
                <a:latin typeface="+mn-lt"/>
              </a:rPr>
              <a:t>Décision 03/2020 du</a:t>
            </a:r>
            <a:r>
              <a:rPr lang="fr-FR" dirty="0"/>
              <a:t> </a:t>
            </a:r>
            <a:r>
              <a:rPr lang="fr-FR" dirty="0">
                <a:solidFill>
                  <a:schemeClr val="tx1"/>
                </a:solidFill>
                <a:latin typeface="+mn-lt"/>
              </a:rPr>
              <a:t>collège du Parquet européen sur</a:t>
            </a:r>
            <a:r>
              <a:rPr lang="fr-FR" dirty="0"/>
              <a:t> </a:t>
            </a:r>
            <a:r>
              <a:rPr lang="fr-FR" dirty="0">
                <a:solidFill>
                  <a:schemeClr val="tx1"/>
                </a:solidFill>
                <a:latin typeface="+mn-lt"/>
              </a:rPr>
              <a:t>le règlement intérieur</a:t>
            </a:r>
          </a:p>
          <a:p>
            <a:pPr>
              <a:buFont typeface="Wingdings" panose="05000000000000000000" pitchFamily="2" charset="2"/>
              <a:buChar char="Ø"/>
            </a:pPr>
            <a:r>
              <a:rPr lang="fr-FR" dirty="0">
                <a:solidFill>
                  <a:schemeClr val="tx1"/>
                </a:solidFill>
                <a:latin typeface="+mn-lt"/>
              </a:rPr>
              <a:t>Autres </a:t>
            </a:r>
          </a:p>
          <a:p>
            <a:pPr lvl="1" algn="just">
              <a:buFont typeface="Wingdings" panose="05000000000000000000" pitchFamily="2" charset="2"/>
              <a:buChar char="ü"/>
            </a:pPr>
            <a:r>
              <a:rPr lang="fr-FR" dirty="0">
                <a:solidFill>
                  <a:schemeClr val="tx1"/>
                </a:solidFill>
                <a:latin typeface="+mn-lt"/>
              </a:rPr>
              <a:t>Décision 2/2020 du collège du Parquet européen sur le régime linguistique interne</a:t>
            </a:r>
          </a:p>
          <a:p>
            <a:pPr lvl="1" algn="just">
              <a:buFont typeface="Wingdings" panose="05000000000000000000" pitchFamily="2" charset="2"/>
              <a:buChar char="ü"/>
            </a:pPr>
            <a:r>
              <a:rPr lang="fr-FR" dirty="0">
                <a:solidFill>
                  <a:schemeClr val="tx1"/>
                </a:solidFill>
                <a:latin typeface="+mn-lt"/>
              </a:rPr>
              <a:t>Décisions 5,6,8,9/2020 sur le délégué à la protection des données, restrictions de certains droits des personnes concernées, accès public aux documents du Parquet européen, traitement des données personnelles par le Parquet européen</a:t>
            </a:r>
          </a:p>
          <a:p>
            <a:pPr lvl="1" algn="just">
              <a:buFont typeface="Wingdings" panose="05000000000000000000" pitchFamily="2" charset="2"/>
              <a:buChar char="ü"/>
            </a:pPr>
            <a:r>
              <a:rPr lang="fr-FR" dirty="0">
                <a:solidFill>
                  <a:schemeClr val="tx1"/>
                </a:solidFill>
                <a:latin typeface="+mn-lt"/>
              </a:rPr>
              <a:t>Décision 13/2020 du collège du Parquet européen sur les règles relatives à la procédure de nomination des PDE</a:t>
            </a:r>
          </a:p>
          <a:p>
            <a:pPr lvl="1" algn="just">
              <a:buFont typeface="Wingdings" panose="05000000000000000000" pitchFamily="2" charset="2"/>
              <a:buChar char="ü"/>
            </a:pPr>
            <a:r>
              <a:rPr lang="fr-FR" dirty="0">
                <a:solidFill>
                  <a:schemeClr val="tx1"/>
                </a:solidFill>
              </a:rPr>
              <a:t>Etc. - ex. : chambres permanentes</a:t>
            </a:r>
          </a:p>
          <a:p>
            <a:pPr lvl="1">
              <a:buFont typeface="Wingdings" panose="05000000000000000000" pitchFamily="2" charset="2"/>
              <a:buChar char="ü"/>
            </a:pPr>
            <a:endParaRPr lang="fr-FR" dirty="0">
              <a:solidFill>
                <a:schemeClr val="tx1"/>
              </a:solidFill>
              <a:latin typeface="+mn-lt"/>
            </a:endParaRPr>
          </a:p>
        </p:txBody>
      </p:sp>
      <p:sp>
        <p:nvSpPr>
          <p:cNvPr id="4" name="Dia számának helye 3">
            <a:extLst>
              <a:ext uri="{FF2B5EF4-FFF2-40B4-BE49-F238E27FC236}">
                <a16:creationId xmlns:a16="http://schemas.microsoft.com/office/drawing/2014/main" id="{86C94688-2671-4C0C-B81F-DE61DEDD2C93}"/>
              </a:ext>
            </a:extLst>
          </p:cNvPr>
          <p:cNvSpPr>
            <a:spLocks noGrp="1"/>
          </p:cNvSpPr>
          <p:nvPr>
            <p:ph type="sldNum" sz="quarter" idx="12"/>
          </p:nvPr>
        </p:nvSpPr>
        <p:spPr/>
        <p:txBody>
          <a:bodyPr/>
          <a:lstStyle/>
          <a:p>
            <a:fld id="{6113E31D-E2AB-40D1-8B51-AFA5AFEF393A}" type="slidenum">
              <a:rPr lang="en-US" smtClean="0"/>
              <a:t>27</a:t>
            </a:fld>
            <a:endParaRPr lang="fr-FR" dirty="0"/>
          </a:p>
        </p:txBody>
      </p:sp>
    </p:spTree>
    <p:extLst>
      <p:ext uri="{BB962C8B-B14F-4D97-AF65-F5344CB8AC3E}">
        <p14:creationId xmlns:p14="http://schemas.microsoft.com/office/powerpoint/2010/main" val="1827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91865" y="454243"/>
            <a:ext cx="9925627" cy="1450757"/>
          </a:xfrm>
        </p:spPr>
        <p:txBody>
          <a:bodyPr>
            <a:normAutofit fontScale="90000"/>
          </a:bodyPr>
          <a:lstStyle/>
          <a:p>
            <a:r>
              <a:rPr lang="fr-FR" b="1" dirty="0"/>
              <a:t>Comment les juges et procureurs nationaux s’inscrivent-ils dans cette architecture ?</a:t>
            </a:r>
            <a:br>
              <a:rPr dirty="0"/>
            </a:br>
            <a:endParaRPr lang="fr-FR" b="1" dirty="0"/>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fr-FR" dirty="0"/>
              <a:t> </a:t>
            </a:r>
            <a:r>
              <a:rPr lang="fr-FR" sz="3600" dirty="0">
                <a:solidFill>
                  <a:schemeClr val="tx1"/>
                </a:solidFill>
                <a:latin typeface="+mn-lt"/>
              </a:rPr>
              <a:t>Quelles sont les interactions possibles entre le Parquet européen et les magistrats/procureurs nationaux selon votre législation nationale ?</a:t>
            </a:r>
          </a:p>
          <a:p>
            <a:pPr>
              <a:buFont typeface="Wingdings" panose="05000000000000000000" pitchFamily="2" charset="2"/>
              <a:buChar char="Ø"/>
            </a:pPr>
            <a:r>
              <a:rPr lang="fr-FR" sz="3600" dirty="0">
                <a:solidFill>
                  <a:schemeClr val="tx1"/>
                </a:solidFill>
                <a:latin typeface="+mn-lt"/>
              </a:rPr>
              <a:t>Comment ces interactions sont-elles régulées ?</a:t>
            </a:r>
          </a:p>
          <a:p>
            <a:pPr>
              <a:buFont typeface="Wingdings" panose="05000000000000000000" pitchFamily="2" charset="2"/>
              <a:buChar char="Ø"/>
            </a:pPr>
            <a:r>
              <a:rPr lang="fr-FR" sz="3600" dirty="0">
                <a:solidFill>
                  <a:schemeClr val="tx1"/>
                </a:solidFill>
                <a:latin typeface="+mn-lt"/>
              </a:rPr>
              <a:t>Comment et à quel stade de la procédure pénale ont-elles lieu ?</a:t>
            </a:r>
          </a:p>
          <a:p>
            <a:pPr lvl="1">
              <a:buFont typeface="Wingdings" panose="05000000000000000000" pitchFamily="2" charset="2"/>
              <a:buChar char="ü"/>
            </a:pPr>
            <a:endParaRPr lang="fr-FR" dirty="0">
              <a:solidFill>
                <a:schemeClr val="tx1"/>
              </a:solidFill>
              <a:latin typeface="+mn-lt"/>
            </a:endParaRPr>
          </a:p>
        </p:txBody>
      </p:sp>
      <p:sp>
        <p:nvSpPr>
          <p:cNvPr id="4" name="Dia számának helye 3">
            <a:extLst>
              <a:ext uri="{FF2B5EF4-FFF2-40B4-BE49-F238E27FC236}">
                <a16:creationId xmlns:a16="http://schemas.microsoft.com/office/drawing/2014/main" id="{E8E0F9A0-7DC5-4895-A4B5-47E418482259}"/>
              </a:ext>
            </a:extLst>
          </p:cNvPr>
          <p:cNvSpPr>
            <a:spLocks noGrp="1"/>
          </p:cNvSpPr>
          <p:nvPr>
            <p:ph type="sldNum" sz="quarter" idx="12"/>
          </p:nvPr>
        </p:nvSpPr>
        <p:spPr/>
        <p:txBody>
          <a:bodyPr/>
          <a:lstStyle/>
          <a:p>
            <a:fld id="{6113E31D-E2AB-40D1-8B51-AFA5AFEF393A}" type="slidenum">
              <a:rPr lang="en-US" smtClean="0"/>
              <a:t>28</a:t>
            </a:fld>
            <a:endParaRPr lang="fr-FR" dirty="0"/>
          </a:p>
        </p:txBody>
      </p:sp>
    </p:spTree>
    <p:extLst>
      <p:ext uri="{BB962C8B-B14F-4D97-AF65-F5344CB8AC3E}">
        <p14:creationId xmlns:p14="http://schemas.microsoft.com/office/powerpoint/2010/main" val="359453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QUIZ FINAL - 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La</a:t>
            </a:r>
            <a:r>
              <a:rPr lang="fr-FR" dirty="0"/>
              <a:t> </a:t>
            </a:r>
            <a:r>
              <a:rPr lang="fr-FR" sz="3200" b="1" dirty="0">
                <a:solidFill>
                  <a:schemeClr val="tx1"/>
                </a:solidFill>
                <a:latin typeface="+mn-lt"/>
              </a:rPr>
              <a:t>structure opérationnelle</a:t>
            </a:r>
            <a:r>
              <a:rPr lang="fr-FR" dirty="0"/>
              <a:t> </a:t>
            </a:r>
            <a:r>
              <a:rPr lang="fr-FR" sz="3200" b="1" dirty="0">
                <a:solidFill>
                  <a:schemeClr val="tx1"/>
                </a:solidFill>
                <a:latin typeface="+mn-lt"/>
              </a:rPr>
              <a:t>du Parquet européen</a:t>
            </a:r>
            <a:r>
              <a:rPr lang="fr-FR" dirty="0"/>
              <a:t> </a:t>
            </a:r>
            <a:r>
              <a:rPr lang="fr-FR" sz="3200" b="1" dirty="0">
                <a:solidFill>
                  <a:schemeClr val="tx1"/>
                </a:solidFill>
                <a:latin typeface="+mn-lt"/>
              </a:rPr>
              <a:t>est composée de :</a:t>
            </a:r>
          </a:p>
          <a:p>
            <a:pPr marL="514350" indent="-514350" algn="just">
              <a:buAutoNum type="alphaUcParenR"/>
            </a:pPr>
            <a:r>
              <a:rPr lang="fr-FR" sz="3200" dirty="0">
                <a:solidFill>
                  <a:schemeClr val="tx1"/>
                </a:solidFill>
                <a:latin typeface="+mn-lt"/>
              </a:rPr>
              <a:t>Les</a:t>
            </a:r>
            <a:r>
              <a:rPr lang="fr-FR" dirty="0"/>
              <a:t> </a:t>
            </a:r>
            <a:r>
              <a:rPr lang="fr-FR" sz="3200" dirty="0">
                <a:solidFill>
                  <a:schemeClr val="tx1"/>
                </a:solidFill>
                <a:latin typeface="+mn-lt"/>
              </a:rPr>
              <a:t>chambres permanentes</a:t>
            </a:r>
            <a:r>
              <a:rPr lang="fr-FR" dirty="0"/>
              <a:t> </a:t>
            </a:r>
            <a:r>
              <a:rPr lang="fr-FR" sz="3200" dirty="0">
                <a:solidFill>
                  <a:schemeClr val="tx1"/>
                </a:solidFill>
                <a:latin typeface="+mn-lt"/>
              </a:rPr>
              <a:t>et les</a:t>
            </a:r>
            <a:r>
              <a:rPr lang="fr-FR" dirty="0"/>
              <a:t> </a:t>
            </a:r>
            <a:r>
              <a:rPr lang="fr-FR" sz="3200" dirty="0">
                <a:solidFill>
                  <a:schemeClr val="tx1"/>
                </a:solidFill>
                <a:latin typeface="+mn-lt"/>
              </a:rPr>
              <a:t>PED</a:t>
            </a:r>
          </a:p>
          <a:p>
            <a:pPr marL="514350" indent="-514350" algn="just">
              <a:buAutoNum type="alphaUcParenR"/>
            </a:pPr>
            <a:r>
              <a:rPr lang="fr-FR" sz="3200" dirty="0">
                <a:solidFill>
                  <a:schemeClr val="tx1"/>
                </a:solidFill>
                <a:latin typeface="+mn-lt"/>
              </a:rPr>
              <a:t>Les chambres permanentes, les PED et les PE dans des cas exceptionnels</a:t>
            </a:r>
          </a:p>
          <a:p>
            <a:pPr marL="514350" indent="-514350" algn="just">
              <a:buAutoNum type="alphaUcParenR"/>
            </a:pPr>
            <a:r>
              <a:rPr lang="fr-FR" sz="3200" dirty="0">
                <a:solidFill>
                  <a:schemeClr val="tx1"/>
                </a:solidFill>
                <a:latin typeface="+mn-lt"/>
              </a:rPr>
              <a:t>Le chef du Parquet européen, le collège, les chambres permanentes, les PED et les PE dans des cas exceptionnels</a:t>
            </a:r>
          </a:p>
          <a:p>
            <a:pPr marL="457200" indent="-457200" algn="just">
              <a:buFont typeface="+mj-lt"/>
              <a:buAutoNum type="alphaLcParenR"/>
            </a:pPr>
            <a:endParaRPr lang="fr-FR" sz="3200" dirty="0"/>
          </a:p>
          <a:p>
            <a:pPr algn="just"/>
            <a:endParaRPr lang="fr-FR" sz="3200" dirty="0"/>
          </a:p>
        </p:txBody>
      </p:sp>
      <p:sp>
        <p:nvSpPr>
          <p:cNvPr id="4" name="Textfeld 3">
            <a:extLst>
              <a:ext uri="{FF2B5EF4-FFF2-40B4-BE49-F238E27FC236}">
                <a16:creationId xmlns:a16="http://schemas.microsoft.com/office/drawing/2014/main" id="{9879E5DF-13C8-467B-8567-64C26845CEF4}"/>
              </a:ext>
            </a:extLst>
          </p:cNvPr>
          <p:cNvSpPr txBox="1"/>
          <p:nvPr/>
        </p:nvSpPr>
        <p:spPr>
          <a:xfrm>
            <a:off x="8179608" y="5587425"/>
            <a:ext cx="3441700" cy="584775"/>
          </a:xfrm>
          <a:prstGeom prst="rect">
            <a:avLst/>
          </a:prstGeom>
          <a:noFill/>
        </p:spPr>
        <p:txBody>
          <a:bodyPr wrap="square" rtlCol="0">
            <a:spAutoFit/>
          </a:bodyPr>
          <a:lstStyle/>
          <a:p>
            <a:r>
              <a:rPr lang="fr-FR" sz="3200" dirty="0">
                <a:solidFill>
                  <a:schemeClr val="accent1">
                    <a:lumMod val="60000"/>
                    <a:lumOff val="40000"/>
                  </a:schemeClr>
                </a:solidFill>
              </a:rPr>
              <a:t>Bonne réponse : B)</a:t>
            </a:r>
          </a:p>
        </p:txBody>
      </p:sp>
      <p:sp>
        <p:nvSpPr>
          <p:cNvPr id="5" name="Dia számának helye 4">
            <a:extLst>
              <a:ext uri="{FF2B5EF4-FFF2-40B4-BE49-F238E27FC236}">
                <a16:creationId xmlns:a16="http://schemas.microsoft.com/office/drawing/2014/main" id="{68D3B4EB-541F-4717-BA08-544DCF80564E}"/>
              </a:ext>
            </a:extLst>
          </p:cNvPr>
          <p:cNvSpPr>
            <a:spLocks noGrp="1"/>
          </p:cNvSpPr>
          <p:nvPr>
            <p:ph type="sldNum" sz="quarter" idx="12"/>
          </p:nvPr>
        </p:nvSpPr>
        <p:spPr/>
        <p:txBody>
          <a:bodyPr/>
          <a:lstStyle/>
          <a:p>
            <a:fld id="{6113E31D-E2AB-40D1-8B51-AFA5AFEF393A}" type="slidenum">
              <a:rPr lang="en-US" smtClean="0"/>
              <a:t>29</a:t>
            </a:fld>
            <a:endParaRPr lang="fr-FR" dirty="0"/>
          </a:p>
        </p:txBody>
      </p:sp>
    </p:spTree>
    <p:extLst>
      <p:ext uri="{BB962C8B-B14F-4D97-AF65-F5344CB8AC3E}">
        <p14:creationId xmlns:p14="http://schemas.microsoft.com/office/powerpoint/2010/main" val="24099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124" y="2379530"/>
            <a:ext cx="9967452" cy="1450757"/>
          </a:xfrm>
        </p:spPr>
        <p:txBody>
          <a:bodyPr>
            <a:normAutofit fontScale="90000"/>
          </a:bodyPr>
          <a:lstStyle/>
          <a:p>
            <a:r>
              <a:rPr lang="fr-FR" sz="5400" dirty="0"/>
              <a:t>I. COMMENT LE PARQUET EUROPÉEN EST-IL STRUCTURÉ ?</a:t>
            </a:r>
            <a:br>
              <a:rPr dirty="0"/>
            </a:br>
            <a:endParaRPr lang="fr-FR" dirty="0"/>
          </a:p>
        </p:txBody>
      </p:sp>
      <p:sp>
        <p:nvSpPr>
          <p:cNvPr id="3" name="Dia számának helye 2">
            <a:extLst>
              <a:ext uri="{FF2B5EF4-FFF2-40B4-BE49-F238E27FC236}">
                <a16:creationId xmlns:a16="http://schemas.microsoft.com/office/drawing/2014/main" id="{8279F152-BFBF-4EDC-A311-A2C30004D9B3}"/>
              </a:ext>
            </a:extLst>
          </p:cNvPr>
          <p:cNvSpPr>
            <a:spLocks noGrp="1"/>
          </p:cNvSpPr>
          <p:nvPr>
            <p:ph type="sldNum" sz="quarter" idx="12"/>
          </p:nvPr>
        </p:nvSpPr>
        <p:spPr/>
        <p:txBody>
          <a:bodyPr/>
          <a:lstStyle/>
          <a:p>
            <a:fld id="{6113E31D-E2AB-40D1-8B51-AFA5AFEF393A}" type="slidenum">
              <a:rPr lang="en-US" smtClean="0"/>
              <a:t>3</a:t>
            </a:fld>
            <a:endParaRPr lang="fr-FR" dirty="0"/>
          </a:p>
        </p:txBody>
      </p:sp>
    </p:spTree>
    <p:extLst>
      <p:ext uri="{BB962C8B-B14F-4D97-AF65-F5344CB8AC3E}">
        <p14:creationId xmlns:p14="http://schemas.microsoft.com/office/powerpoint/2010/main" val="3895528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solidFill>
                  <a:schemeClr val="tx1">
                    <a:lumMod val="50000"/>
                    <a:lumOff val="50000"/>
                  </a:schemeClr>
                </a:solidFill>
              </a:rPr>
              <a:t>Merci de </a:t>
            </a:r>
            <a:br>
              <a:rPr dirty="0"/>
            </a:br>
            <a:r>
              <a:rPr lang="fr-FR"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fr-FR" dirty="0"/>
          </a:p>
          <a:p>
            <a:r>
              <a:rPr lang="fr-FR"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dirty="0"/>
            </a:br>
            <a:r>
              <a:rPr lang="fr-FR" sz="4000" b="1" dirty="0"/>
              <a:t>QUIZ - TESTEZ VOS CONNAISSANCES</a:t>
            </a:r>
            <a:br>
              <a:rPr dirty="0"/>
            </a:br>
            <a:endParaRPr lang="fr-FR" sz="4000" b="1" dirty="0"/>
          </a:p>
        </p:txBody>
      </p:sp>
      <p:sp>
        <p:nvSpPr>
          <p:cNvPr id="3" name="Subtítulo 2"/>
          <p:cNvSpPr>
            <a:spLocks noGrp="1"/>
          </p:cNvSpPr>
          <p:nvPr>
            <p:ph idx="1"/>
          </p:nvPr>
        </p:nvSpPr>
        <p:spPr/>
        <p:txBody>
          <a:bodyPr>
            <a:noAutofit/>
          </a:bodyPr>
          <a:lstStyle/>
          <a:p>
            <a:pPr algn="just"/>
            <a:r>
              <a:rPr lang="fr-FR" sz="3200" b="1" dirty="0">
                <a:solidFill>
                  <a:schemeClr val="tx1"/>
                </a:solidFill>
                <a:latin typeface="+mn-lt"/>
              </a:rPr>
              <a:t>COMMENT LE PARQUET EUROPÉEN EST-IL STRUCTURÉ ?</a:t>
            </a:r>
          </a:p>
          <a:p>
            <a:pPr marL="457200" indent="-457200" algn="just">
              <a:buFont typeface="+mj-lt"/>
              <a:buAutoNum type="alphaLcParenR"/>
            </a:pPr>
            <a:r>
              <a:rPr lang="fr-FR" sz="3200" dirty="0">
                <a:solidFill>
                  <a:schemeClr val="tx1"/>
                </a:solidFill>
                <a:latin typeface="+mn-lt"/>
              </a:rPr>
              <a:t>C’est une agence de l’Union,</a:t>
            </a:r>
            <a:r>
              <a:rPr lang="fr-FR" sz="3200" dirty="0">
                <a:solidFill>
                  <a:schemeClr val="accent1">
                    <a:lumMod val="60000"/>
                    <a:lumOff val="40000"/>
                  </a:schemeClr>
                </a:solidFill>
                <a:latin typeface="+mn-lt"/>
              </a:rPr>
              <a:t> </a:t>
            </a:r>
            <a:r>
              <a:rPr lang="fr-FR" sz="3200" dirty="0">
                <a:solidFill>
                  <a:schemeClr val="tx1"/>
                </a:solidFill>
                <a:latin typeface="+mn-lt"/>
              </a:rPr>
              <a:t>établie à Luxembourg (comme Eurojust à La Haye)</a:t>
            </a:r>
          </a:p>
          <a:p>
            <a:pPr marL="457200" indent="-457200" algn="just">
              <a:buFont typeface="+mj-lt"/>
              <a:buAutoNum type="alphaLcParenR"/>
            </a:pPr>
            <a:r>
              <a:rPr lang="fr-FR" sz="3200" dirty="0">
                <a:solidFill>
                  <a:schemeClr val="tx1"/>
                </a:solidFill>
                <a:latin typeface="+mn-lt"/>
              </a:rPr>
              <a:t>Il est composé de différents bureaux : un à Luxembourg et un dans chaque État membre participant</a:t>
            </a:r>
          </a:p>
          <a:p>
            <a:pPr marL="457200" indent="-457200" algn="just">
              <a:buFont typeface="+mj-lt"/>
              <a:buAutoNum type="alphaLcParenR"/>
            </a:pPr>
            <a:r>
              <a:rPr lang="fr-FR" sz="3200" dirty="0">
                <a:solidFill>
                  <a:schemeClr val="tx1"/>
                </a:solidFill>
                <a:latin typeface="+mn-lt"/>
              </a:rPr>
              <a:t>C’est un bureau unique, organisé sur deux niveaux : européen et national</a:t>
            </a:r>
          </a:p>
        </p:txBody>
      </p:sp>
      <p:sp>
        <p:nvSpPr>
          <p:cNvPr id="4" name="Dia számának helye 3">
            <a:extLst>
              <a:ext uri="{FF2B5EF4-FFF2-40B4-BE49-F238E27FC236}">
                <a16:creationId xmlns:a16="http://schemas.microsoft.com/office/drawing/2014/main" id="{16764907-7DDB-4981-BDA3-89B93D7B41AF}"/>
              </a:ext>
            </a:extLst>
          </p:cNvPr>
          <p:cNvSpPr>
            <a:spLocks noGrp="1"/>
          </p:cNvSpPr>
          <p:nvPr>
            <p:ph type="sldNum" sz="quarter" idx="12"/>
          </p:nvPr>
        </p:nvSpPr>
        <p:spPr/>
        <p:txBody>
          <a:bodyPr/>
          <a:lstStyle/>
          <a:p>
            <a:fld id="{6113E31D-E2AB-40D1-8B51-AFA5AFEF393A}" type="slidenum">
              <a:rPr lang="en-US" smtClean="0"/>
              <a:t>4</a:t>
            </a:fld>
            <a:endParaRPr lang="fr-FR" dirty="0"/>
          </a:p>
        </p:txBody>
      </p:sp>
    </p:spTree>
    <p:extLst>
      <p:ext uri="{BB962C8B-B14F-4D97-AF65-F5344CB8AC3E}">
        <p14:creationId xmlns:p14="http://schemas.microsoft.com/office/powerpoint/2010/main" val="22660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Article 8 Structure du Parquet européen</a:t>
            </a:r>
          </a:p>
        </p:txBody>
      </p:sp>
      <p:sp>
        <p:nvSpPr>
          <p:cNvPr id="3" name="Marcador de contenido 2"/>
          <p:cNvSpPr>
            <a:spLocks noGrp="1"/>
          </p:cNvSpPr>
          <p:nvPr>
            <p:ph idx="1"/>
          </p:nvPr>
        </p:nvSpPr>
        <p:spPr/>
        <p:txBody>
          <a:bodyPr>
            <a:normAutofit/>
          </a:bodyPr>
          <a:lstStyle/>
          <a:p>
            <a:pPr marL="0" indent="0">
              <a:buNone/>
            </a:pPr>
            <a:r>
              <a:rPr lang="fr-FR" dirty="0">
                <a:solidFill>
                  <a:schemeClr val="tx1"/>
                </a:solidFill>
                <a:latin typeface="+mn-lt"/>
              </a:rPr>
              <a:t>1. Le Parquet européen est un </a:t>
            </a:r>
            <a:r>
              <a:rPr lang="fr-FR" b="1" dirty="0">
                <a:solidFill>
                  <a:schemeClr val="tx1"/>
                </a:solidFill>
                <a:latin typeface="+mn-lt"/>
              </a:rPr>
              <a:t>organe indivisible de l’Union </a:t>
            </a:r>
            <a:r>
              <a:rPr lang="fr-FR" dirty="0">
                <a:solidFill>
                  <a:schemeClr val="tx1"/>
                </a:solidFill>
                <a:latin typeface="+mn-lt"/>
              </a:rPr>
              <a:t>fonctionnant comme </a:t>
            </a:r>
            <a:r>
              <a:rPr lang="fr-FR" b="1" dirty="0">
                <a:solidFill>
                  <a:schemeClr val="tx1"/>
                </a:solidFill>
                <a:latin typeface="+mn-lt"/>
              </a:rPr>
              <a:t>un parquet unique à structure décentralisée.</a:t>
            </a:r>
            <a:endParaRPr lang="fr-FR" dirty="0">
              <a:solidFill>
                <a:schemeClr val="tx1"/>
              </a:solidFill>
              <a:latin typeface="+mn-lt"/>
            </a:endParaRPr>
          </a:p>
          <a:p>
            <a:pPr marL="0" indent="0">
              <a:buNone/>
            </a:pPr>
            <a:r>
              <a:rPr lang="fr-FR" dirty="0">
                <a:solidFill>
                  <a:schemeClr val="tx1"/>
                </a:solidFill>
                <a:latin typeface="+mn-lt"/>
              </a:rPr>
              <a:t>2. Le Parquet européen est </a:t>
            </a:r>
            <a:r>
              <a:rPr lang="fr-FR" b="1" dirty="0">
                <a:solidFill>
                  <a:schemeClr val="tx1"/>
                </a:solidFill>
                <a:latin typeface="+mn-lt"/>
              </a:rPr>
              <a:t>organisé </a:t>
            </a:r>
            <a:r>
              <a:rPr lang="fr-FR" dirty="0">
                <a:solidFill>
                  <a:schemeClr val="tx1"/>
                </a:solidFill>
                <a:latin typeface="+mn-lt"/>
              </a:rPr>
              <a:t>à un niveau </a:t>
            </a:r>
            <a:r>
              <a:rPr lang="fr-FR" b="1" dirty="0">
                <a:solidFill>
                  <a:schemeClr val="tx1"/>
                </a:solidFill>
                <a:latin typeface="+mn-lt"/>
              </a:rPr>
              <a:t>central </a:t>
            </a:r>
            <a:r>
              <a:rPr lang="fr-FR" dirty="0">
                <a:solidFill>
                  <a:schemeClr val="tx1"/>
                </a:solidFill>
                <a:latin typeface="+mn-lt"/>
              </a:rPr>
              <a:t>et à un niveau </a:t>
            </a:r>
            <a:r>
              <a:rPr lang="fr-FR" b="1" dirty="0">
                <a:solidFill>
                  <a:schemeClr val="tx1"/>
                </a:solidFill>
                <a:latin typeface="+mn-lt"/>
              </a:rPr>
              <a:t>décentralisé</a:t>
            </a:r>
            <a:r>
              <a:rPr lang="fr-FR" dirty="0">
                <a:solidFill>
                  <a:schemeClr val="tx1"/>
                </a:solidFill>
                <a:latin typeface="+mn-lt"/>
              </a:rPr>
              <a:t>.</a:t>
            </a:r>
          </a:p>
          <a:p>
            <a:pPr marL="0" indent="0">
              <a:buNone/>
            </a:pPr>
            <a:r>
              <a:rPr lang="fr-FR" dirty="0">
                <a:solidFill>
                  <a:schemeClr val="tx1"/>
                </a:solidFill>
                <a:latin typeface="+mn-lt"/>
              </a:rPr>
              <a:t>3. Le </a:t>
            </a:r>
            <a:r>
              <a:rPr lang="fr-FR" b="1" dirty="0">
                <a:solidFill>
                  <a:schemeClr val="tx1"/>
                </a:solidFill>
                <a:latin typeface="+mn-lt"/>
              </a:rPr>
              <a:t>niveau central</a:t>
            </a:r>
            <a:r>
              <a:rPr lang="fr-FR" dirty="0"/>
              <a:t> </a:t>
            </a:r>
            <a:r>
              <a:rPr lang="fr-FR" dirty="0">
                <a:solidFill>
                  <a:schemeClr val="tx1"/>
                </a:solidFill>
                <a:latin typeface="+mn-lt"/>
              </a:rPr>
              <a:t>consiste en un </a:t>
            </a:r>
            <a:r>
              <a:rPr lang="fr-FR" b="1" dirty="0">
                <a:solidFill>
                  <a:schemeClr val="tx1"/>
                </a:solidFill>
                <a:latin typeface="+mn-lt"/>
              </a:rPr>
              <a:t>Bureau central sis au</a:t>
            </a:r>
            <a:r>
              <a:rPr lang="fr-FR" dirty="0"/>
              <a:t> </a:t>
            </a:r>
            <a:r>
              <a:rPr lang="fr-FR" b="1" dirty="0">
                <a:solidFill>
                  <a:schemeClr val="tx1"/>
                </a:solidFill>
                <a:latin typeface="+mn-lt"/>
              </a:rPr>
              <a:t>siège du Parquet européen</a:t>
            </a:r>
            <a:r>
              <a:rPr lang="fr-FR" dirty="0">
                <a:solidFill>
                  <a:schemeClr val="tx1"/>
                </a:solidFill>
                <a:latin typeface="+mn-lt"/>
              </a:rPr>
              <a:t>. Le Bureau central est composé du</a:t>
            </a:r>
            <a:r>
              <a:rPr lang="fr-FR" dirty="0"/>
              <a:t> </a:t>
            </a:r>
            <a:r>
              <a:rPr lang="fr-FR" dirty="0">
                <a:solidFill>
                  <a:schemeClr val="tx1"/>
                </a:solidFill>
                <a:latin typeface="+mn-lt"/>
              </a:rPr>
              <a:t>collège, des</a:t>
            </a:r>
            <a:r>
              <a:rPr lang="fr-FR" dirty="0"/>
              <a:t> </a:t>
            </a:r>
            <a:r>
              <a:rPr lang="fr-FR" dirty="0">
                <a:solidFill>
                  <a:schemeClr val="tx1"/>
                </a:solidFill>
                <a:latin typeface="+mn-lt"/>
              </a:rPr>
              <a:t>chambres permanentes, du</a:t>
            </a:r>
            <a:r>
              <a:rPr lang="fr-FR" dirty="0"/>
              <a:t> </a:t>
            </a:r>
            <a:r>
              <a:rPr lang="fr-FR" dirty="0">
                <a:solidFill>
                  <a:schemeClr val="tx1"/>
                </a:solidFill>
                <a:latin typeface="+mn-lt"/>
              </a:rPr>
              <a:t>chef du Parquet européen, des</a:t>
            </a:r>
            <a:r>
              <a:rPr lang="fr-FR" dirty="0"/>
              <a:t> </a:t>
            </a:r>
            <a:r>
              <a:rPr lang="fr-FR" dirty="0">
                <a:solidFill>
                  <a:schemeClr val="tx1"/>
                </a:solidFill>
                <a:latin typeface="+mn-lt"/>
              </a:rPr>
              <a:t>adjoints du chef du Parquet européen, des</a:t>
            </a:r>
            <a:r>
              <a:rPr lang="fr-FR" dirty="0"/>
              <a:t> </a:t>
            </a:r>
            <a:r>
              <a:rPr lang="fr-FR" dirty="0">
                <a:solidFill>
                  <a:schemeClr val="tx1"/>
                </a:solidFill>
                <a:latin typeface="+mn-lt"/>
              </a:rPr>
              <a:t>procureurs européens et du</a:t>
            </a:r>
            <a:r>
              <a:rPr lang="fr-FR" dirty="0"/>
              <a:t> </a:t>
            </a:r>
            <a:r>
              <a:rPr lang="fr-FR" dirty="0">
                <a:solidFill>
                  <a:schemeClr val="tx1"/>
                </a:solidFill>
                <a:latin typeface="+mn-lt"/>
              </a:rPr>
              <a:t>directeur administratif.</a:t>
            </a:r>
          </a:p>
          <a:p>
            <a:pPr marL="0" indent="0">
              <a:buNone/>
            </a:pPr>
            <a:r>
              <a:rPr lang="fr-FR" dirty="0">
                <a:solidFill>
                  <a:schemeClr val="tx1"/>
                </a:solidFill>
                <a:latin typeface="+mn-lt"/>
              </a:rPr>
              <a:t>4. Le </a:t>
            </a:r>
            <a:r>
              <a:rPr lang="fr-FR" b="1" dirty="0">
                <a:solidFill>
                  <a:schemeClr val="tx1"/>
                </a:solidFill>
                <a:latin typeface="+mn-lt"/>
              </a:rPr>
              <a:t>niveau décentralisé</a:t>
            </a:r>
            <a:r>
              <a:rPr lang="fr-FR" dirty="0"/>
              <a:t> </a:t>
            </a:r>
            <a:r>
              <a:rPr lang="fr-FR" dirty="0">
                <a:solidFill>
                  <a:schemeClr val="tx1"/>
                </a:solidFill>
                <a:latin typeface="+mn-lt"/>
              </a:rPr>
              <a:t>est</a:t>
            </a:r>
            <a:r>
              <a:rPr lang="fr-FR" dirty="0"/>
              <a:t> </a:t>
            </a:r>
            <a:r>
              <a:rPr lang="fr-FR" dirty="0">
                <a:solidFill>
                  <a:schemeClr val="tx1"/>
                </a:solidFill>
                <a:latin typeface="+mn-lt"/>
              </a:rPr>
              <a:t>composé de procureurs européens délégués</a:t>
            </a:r>
            <a:r>
              <a:rPr lang="fr-FR" dirty="0"/>
              <a:t> </a:t>
            </a:r>
            <a:r>
              <a:rPr lang="fr-FR" b="1" dirty="0">
                <a:solidFill>
                  <a:schemeClr val="tx1"/>
                </a:solidFill>
                <a:latin typeface="+mn-lt"/>
              </a:rPr>
              <a:t>situés dans les</a:t>
            </a:r>
            <a:r>
              <a:rPr lang="fr-FR" dirty="0"/>
              <a:t> </a:t>
            </a:r>
            <a:r>
              <a:rPr lang="fr-FR" b="1" dirty="0">
                <a:solidFill>
                  <a:schemeClr val="tx1"/>
                </a:solidFill>
                <a:latin typeface="+mn-lt"/>
              </a:rPr>
              <a:t>États membres</a:t>
            </a:r>
            <a:r>
              <a:rPr lang="fr-FR" dirty="0">
                <a:solidFill>
                  <a:schemeClr val="tx1"/>
                </a:solidFill>
                <a:latin typeface="+mn-lt"/>
              </a:rPr>
              <a:t>.</a:t>
            </a:r>
          </a:p>
          <a:p>
            <a:pPr marL="0" indent="0">
              <a:buNone/>
            </a:pPr>
            <a:r>
              <a:rPr lang="fr-FR" dirty="0">
                <a:solidFill>
                  <a:schemeClr val="tx1"/>
                </a:solidFill>
                <a:latin typeface="+mn-lt"/>
              </a:rPr>
              <a:t>5. Le Bureau central et les</a:t>
            </a:r>
            <a:r>
              <a:rPr lang="fr-FR" dirty="0"/>
              <a:t> </a:t>
            </a:r>
            <a:r>
              <a:rPr lang="fr-FR" dirty="0">
                <a:solidFill>
                  <a:schemeClr val="tx1"/>
                </a:solidFill>
                <a:latin typeface="+mn-lt"/>
              </a:rPr>
              <a:t>procureurs européens délégués</a:t>
            </a:r>
            <a:r>
              <a:rPr lang="fr-FR" dirty="0"/>
              <a:t> </a:t>
            </a:r>
            <a:r>
              <a:rPr lang="fr-FR" dirty="0">
                <a:solidFill>
                  <a:schemeClr val="tx1"/>
                </a:solidFill>
                <a:latin typeface="+mn-lt"/>
              </a:rPr>
              <a:t>sont </a:t>
            </a:r>
            <a:r>
              <a:rPr lang="fr-FR" b="1" dirty="0">
                <a:solidFill>
                  <a:schemeClr val="tx1"/>
                </a:solidFill>
                <a:latin typeface="+mn-lt"/>
              </a:rPr>
              <a:t>assistés</a:t>
            </a:r>
            <a:r>
              <a:rPr lang="fr-FR" dirty="0"/>
              <a:t> </a:t>
            </a:r>
            <a:r>
              <a:rPr lang="fr-FR" b="1" dirty="0">
                <a:solidFill>
                  <a:schemeClr val="tx1"/>
                </a:solidFill>
                <a:latin typeface="+mn-lt"/>
              </a:rPr>
              <a:t>par</a:t>
            </a:r>
            <a:r>
              <a:rPr lang="fr-FR" dirty="0"/>
              <a:t> </a:t>
            </a:r>
            <a:r>
              <a:rPr lang="fr-FR" b="1" dirty="0">
                <a:solidFill>
                  <a:schemeClr val="tx1"/>
                </a:solidFill>
                <a:latin typeface="+mn-lt"/>
              </a:rPr>
              <a:t>le personnel du Parquet européen </a:t>
            </a:r>
            <a:r>
              <a:rPr lang="fr-FR" dirty="0">
                <a:solidFill>
                  <a:schemeClr val="tx1"/>
                </a:solidFill>
                <a:latin typeface="+mn-lt"/>
              </a:rPr>
              <a:t>dans leurs</a:t>
            </a:r>
            <a:r>
              <a:rPr lang="fr-FR" dirty="0"/>
              <a:t> </a:t>
            </a:r>
            <a:r>
              <a:rPr lang="fr-FR" dirty="0">
                <a:solidFill>
                  <a:schemeClr val="tx1"/>
                </a:solidFill>
                <a:latin typeface="+mn-lt"/>
              </a:rPr>
              <a:t>fonctions</a:t>
            </a:r>
            <a:r>
              <a:rPr lang="fr-FR" dirty="0"/>
              <a:t> </a:t>
            </a:r>
            <a:r>
              <a:rPr lang="fr-FR" dirty="0">
                <a:solidFill>
                  <a:schemeClr val="tx1"/>
                </a:solidFill>
                <a:latin typeface="+mn-lt"/>
              </a:rPr>
              <a:t>en vertu du</a:t>
            </a:r>
            <a:r>
              <a:rPr lang="fr-FR" dirty="0"/>
              <a:t> </a:t>
            </a:r>
            <a:r>
              <a:rPr lang="fr-FR" dirty="0">
                <a:solidFill>
                  <a:schemeClr val="tx1"/>
                </a:solidFill>
                <a:latin typeface="+mn-lt"/>
              </a:rPr>
              <a:t>présent</a:t>
            </a:r>
            <a:r>
              <a:rPr lang="fr-FR" dirty="0"/>
              <a:t> </a:t>
            </a:r>
            <a:r>
              <a:rPr lang="fr-FR" dirty="0">
                <a:solidFill>
                  <a:schemeClr val="tx1"/>
                </a:solidFill>
                <a:latin typeface="+mn-lt"/>
              </a:rPr>
              <a:t>règlement.</a:t>
            </a:r>
          </a:p>
          <a:p>
            <a:pPr marL="514350" indent="-514350">
              <a:buAutoNum type="arabicPeriod" startAt="2"/>
            </a:pPr>
            <a:endParaRPr lang="fr-FR" dirty="0"/>
          </a:p>
          <a:p>
            <a:endParaRPr lang="fr-FR" dirty="0"/>
          </a:p>
        </p:txBody>
      </p:sp>
      <p:sp>
        <p:nvSpPr>
          <p:cNvPr id="4" name="Dia számának helye 3">
            <a:extLst>
              <a:ext uri="{FF2B5EF4-FFF2-40B4-BE49-F238E27FC236}">
                <a16:creationId xmlns:a16="http://schemas.microsoft.com/office/drawing/2014/main" id="{4CFF01D7-8FFC-4949-BFA1-71B2F5C50F63}"/>
              </a:ext>
            </a:extLst>
          </p:cNvPr>
          <p:cNvSpPr>
            <a:spLocks noGrp="1"/>
          </p:cNvSpPr>
          <p:nvPr>
            <p:ph type="sldNum" sz="quarter" idx="12"/>
          </p:nvPr>
        </p:nvSpPr>
        <p:spPr/>
        <p:txBody>
          <a:bodyPr/>
          <a:lstStyle/>
          <a:p>
            <a:fld id="{6113E31D-E2AB-40D1-8B51-AFA5AFEF393A}" type="slidenum">
              <a:rPr lang="en-US" smtClean="0"/>
              <a:t>5</a:t>
            </a:fld>
            <a:endParaRPr lang="fr-FR" dirty="0"/>
          </a:p>
        </p:txBody>
      </p:sp>
    </p:spTree>
    <p:extLst>
      <p:ext uri="{BB962C8B-B14F-4D97-AF65-F5344CB8AC3E}">
        <p14:creationId xmlns:p14="http://schemas.microsoft.com/office/powerpoint/2010/main" val="33071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fr-FR" dirty="0"/>
              <a:t>Structure du Parquet européen : décentralisée = double niveau</a:t>
            </a:r>
            <a:br>
              <a:rPr dirty="0"/>
            </a:br>
            <a:endParaRPr lang="fr-F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34398499"/>
              </p:ext>
            </p:extLst>
          </p:nvPr>
        </p:nvGraphicFramePr>
        <p:xfrm>
          <a:off x="687388" y="1905000"/>
          <a:ext cx="996791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77CF4264-DB58-4CB0-BDC9-4CAA43123F58}"/>
              </a:ext>
            </a:extLst>
          </p:cNvPr>
          <p:cNvSpPr>
            <a:spLocks noGrp="1"/>
          </p:cNvSpPr>
          <p:nvPr>
            <p:ph type="sldNum" sz="quarter" idx="12"/>
          </p:nvPr>
        </p:nvSpPr>
        <p:spPr/>
        <p:txBody>
          <a:bodyPr/>
          <a:lstStyle/>
          <a:p>
            <a:fld id="{6113E31D-E2AB-40D1-8B51-AFA5AFEF393A}" type="slidenum">
              <a:rPr lang="en-US" smtClean="0"/>
              <a:t>6</a:t>
            </a:fld>
            <a:endParaRPr lang="fr-FR" dirty="0"/>
          </a:p>
        </p:txBody>
      </p:sp>
    </p:spTree>
    <p:extLst>
      <p:ext uri="{BB962C8B-B14F-4D97-AF65-F5344CB8AC3E}">
        <p14:creationId xmlns:p14="http://schemas.microsoft.com/office/powerpoint/2010/main" val="9002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dirty="0"/>
              <a:t>Structure du Parquet européen : </a:t>
            </a:r>
            <a:r>
              <a:rPr lang="fr-FR" dirty="0">
                <a:solidFill>
                  <a:schemeClr val="tx1"/>
                </a:solidFill>
              </a:rPr>
              <a:t>parquet </a:t>
            </a:r>
            <a:r>
              <a:rPr lang="fr-FR" dirty="0"/>
              <a:t>unique </a:t>
            </a:r>
            <a:r>
              <a:rPr lang="fr-FR" dirty="0">
                <a:solidFill>
                  <a:schemeClr val="tx1"/>
                </a:solidFill>
              </a:rPr>
              <a:t>+ </a:t>
            </a:r>
            <a:r>
              <a:rPr lang="fr-FR" dirty="0"/>
              <a:t>indépendant </a:t>
            </a:r>
          </a:p>
        </p:txBody>
      </p:sp>
      <p:sp>
        <p:nvSpPr>
          <p:cNvPr id="3" name="Marcador de contenido 2"/>
          <p:cNvSpPr>
            <a:spLocks noGrp="1"/>
          </p:cNvSpPr>
          <p:nvPr>
            <p:ph idx="1"/>
          </p:nvPr>
        </p:nvSpPr>
        <p:spPr/>
        <p:txBody>
          <a:bodyPr>
            <a:normAutofit fontScale="62500" lnSpcReduction="20000"/>
          </a:bodyPr>
          <a:lstStyle/>
          <a:p>
            <a:pPr marL="0" indent="0">
              <a:buNone/>
            </a:pPr>
            <a:r>
              <a:rPr lang="fr-FR" sz="3600" b="1" dirty="0">
                <a:solidFill>
                  <a:schemeClr val="tx1"/>
                </a:solidFill>
                <a:latin typeface="+mn-lt"/>
              </a:rPr>
              <a:t>Article 6 Indépendance et obligation de rendre des comptes</a:t>
            </a:r>
          </a:p>
          <a:p>
            <a:pPr marL="0" indent="0" algn="just">
              <a:buNone/>
            </a:pPr>
            <a:r>
              <a:rPr lang="fr-FR" sz="3600" dirty="0">
                <a:solidFill>
                  <a:schemeClr val="tx1"/>
                </a:solidFill>
                <a:latin typeface="+mn-lt"/>
              </a:rPr>
              <a:t>1.   Le Parquet européen est indépendant. Le chef du Parquet européen, ses adjoints, les procureurs européens, les procureurs européens délégués, le directeur administratif ainsi que le personnel du Parquet européen, dans l’exercice des fonctions qui leur sont dévolues par le présent règlement, agissent dans l’intérêt de l’Union dans son ensemble, au sens de la législation, et ne sollicitent ni n’acceptent d’instructions d’aucune personne extérieure au Parquet européen, d’aucun État membre de l’Union européenne, ou d’aucune institution, d’aucun organe ou organisme de l’Union. Les États membres de l’Union européenne et les institutions, organes et organismes de l’Union respectent l’indépendance du Parquet européen et ne cherchent pas à l’influencer dans l’exercice de ses missions.</a:t>
            </a:r>
          </a:p>
          <a:p>
            <a:pPr marL="0" indent="0" algn="just">
              <a:buNone/>
            </a:pPr>
            <a:r>
              <a:rPr lang="fr-FR" sz="3600" dirty="0">
                <a:solidFill>
                  <a:schemeClr val="tx1"/>
                </a:solidFill>
                <a:latin typeface="+mn-lt"/>
              </a:rPr>
              <a:t>2.   Le Parquet européen rend compte de ses activités générales au Parlement européen, au Conseil et à la Commission et publie des rapports annuels conformément à l’article 7.</a:t>
            </a:r>
          </a:p>
          <a:p>
            <a:pPr marL="0" indent="0">
              <a:buNone/>
            </a:pPr>
            <a:endParaRPr lang="fr-FR" dirty="0"/>
          </a:p>
        </p:txBody>
      </p:sp>
      <p:sp>
        <p:nvSpPr>
          <p:cNvPr id="4" name="Dia számának helye 3">
            <a:extLst>
              <a:ext uri="{FF2B5EF4-FFF2-40B4-BE49-F238E27FC236}">
                <a16:creationId xmlns:a16="http://schemas.microsoft.com/office/drawing/2014/main" id="{80D64C10-C39B-407E-9488-E30A9FA326C6}"/>
              </a:ext>
            </a:extLst>
          </p:cNvPr>
          <p:cNvSpPr>
            <a:spLocks noGrp="1"/>
          </p:cNvSpPr>
          <p:nvPr>
            <p:ph type="sldNum" sz="quarter" idx="12"/>
          </p:nvPr>
        </p:nvSpPr>
        <p:spPr/>
        <p:txBody>
          <a:bodyPr/>
          <a:lstStyle/>
          <a:p>
            <a:fld id="{6113E31D-E2AB-40D1-8B51-AFA5AFEF393A}" type="slidenum">
              <a:rPr lang="en-US" smtClean="0"/>
              <a:t>7</a:t>
            </a:fld>
            <a:endParaRPr lang="fr-FR" dirty="0"/>
          </a:p>
        </p:txBody>
      </p:sp>
    </p:spTree>
    <p:extLst>
      <p:ext uri="{BB962C8B-B14F-4D97-AF65-F5344CB8AC3E}">
        <p14:creationId xmlns:p14="http://schemas.microsoft.com/office/powerpoint/2010/main" val="4498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fr-FR" dirty="0"/>
              <a:t>Nomination/Révocation des membres du Bureau central du Parquet européen</a:t>
            </a:r>
          </a:p>
        </p:txBody>
      </p:sp>
      <p:sp>
        <p:nvSpPr>
          <p:cNvPr id="3" name="Marcador de contenido 2"/>
          <p:cNvSpPr>
            <a:spLocks noGrp="1"/>
          </p:cNvSpPr>
          <p:nvPr>
            <p:ph idx="1"/>
          </p:nvPr>
        </p:nvSpPr>
        <p:spPr/>
        <p:txBody>
          <a:bodyPr>
            <a:normAutofit fontScale="85000" lnSpcReduction="20000"/>
          </a:bodyPr>
          <a:lstStyle/>
          <a:p>
            <a:pPr>
              <a:buFont typeface="Wingdings" panose="05000000000000000000" pitchFamily="2" charset="2"/>
              <a:buChar char="Ø"/>
            </a:pPr>
            <a:r>
              <a:rPr lang="fr-FR" sz="2000" b="1" dirty="0">
                <a:solidFill>
                  <a:schemeClr val="tx1"/>
                </a:solidFill>
                <a:latin typeface="+mn-lt"/>
              </a:rPr>
              <a:t>Chef du Parquet européen (article 14) : </a:t>
            </a:r>
          </a:p>
          <a:p>
            <a:pPr marL="0" indent="0" algn="just">
              <a:buNone/>
            </a:pPr>
            <a:r>
              <a:rPr lang="fr-FR" sz="2000" dirty="0">
                <a:solidFill>
                  <a:schemeClr val="tx1"/>
                </a:solidFill>
                <a:latin typeface="+mn-lt"/>
              </a:rPr>
              <a:t>Nomination : Parlement européen et Conseil, d’un commun accord, sur la base d’un appel ouvert à candidatures et d’une liste restreinte de candidats qualifiés présentée par un comité de sélection « indépendant »</a:t>
            </a:r>
          </a:p>
          <a:p>
            <a:pPr marL="0" indent="0" algn="just">
              <a:buNone/>
            </a:pPr>
            <a:r>
              <a:rPr lang="fr-FR" sz="2000" dirty="0">
                <a:solidFill>
                  <a:schemeClr val="tx1"/>
                </a:solidFill>
                <a:latin typeface="+mn-lt"/>
              </a:rPr>
              <a:t>Révocation : Cour de justice sur requête du Parlement européen/Conseil/Commission, s’il n’est plus en mesure d’exercer ses fonctions ou s’il a commis une faute grave</a:t>
            </a:r>
          </a:p>
          <a:p>
            <a:pPr algn="just">
              <a:buFont typeface="Wingdings" panose="05000000000000000000" pitchFamily="2" charset="2"/>
              <a:buChar char="Ø"/>
            </a:pPr>
            <a:r>
              <a:rPr lang="fr-FR" sz="2000" b="1" dirty="0">
                <a:solidFill>
                  <a:schemeClr val="tx1"/>
                </a:solidFill>
                <a:latin typeface="+mn-lt"/>
              </a:rPr>
              <a:t>Adjoints au chef du Parquet européen (article 15) :</a:t>
            </a:r>
          </a:p>
          <a:p>
            <a:pPr marL="0" indent="0" algn="just">
              <a:buNone/>
            </a:pPr>
            <a:r>
              <a:rPr lang="fr-FR" sz="2000" dirty="0">
                <a:solidFill>
                  <a:schemeClr val="tx1"/>
                </a:solidFill>
                <a:latin typeface="+mn-lt"/>
              </a:rPr>
              <a:t>Nomination et révocation : par le collège du Parquet européen, conformément au règlement intérieur</a:t>
            </a:r>
          </a:p>
          <a:p>
            <a:pPr algn="just">
              <a:buFont typeface="Wingdings" panose="05000000000000000000" pitchFamily="2" charset="2"/>
              <a:buChar char="Ø"/>
            </a:pPr>
            <a:r>
              <a:rPr lang="fr-FR" dirty="0"/>
              <a:t> </a:t>
            </a:r>
            <a:r>
              <a:rPr lang="fr-FR" sz="2000" b="1" dirty="0">
                <a:solidFill>
                  <a:schemeClr val="tx1"/>
                </a:solidFill>
                <a:latin typeface="+mn-lt"/>
              </a:rPr>
              <a:t>Procureurs européens (article 16) :</a:t>
            </a:r>
          </a:p>
          <a:p>
            <a:pPr marL="0" indent="0" algn="just">
              <a:buNone/>
            </a:pPr>
            <a:r>
              <a:rPr lang="fr-FR" sz="2000" dirty="0">
                <a:solidFill>
                  <a:schemeClr val="tx1"/>
                </a:solidFill>
                <a:latin typeface="+mn-lt"/>
              </a:rPr>
              <a:t>Nomination : Conseil, après avis motivé du comité de sélection, à partir d’une liste de (3) candidats désignés par chaque État membre</a:t>
            </a:r>
          </a:p>
          <a:p>
            <a:pPr marL="0" indent="0" algn="just">
              <a:buNone/>
            </a:pPr>
            <a:r>
              <a:rPr lang="fr-FR" sz="2000" dirty="0">
                <a:solidFill>
                  <a:schemeClr val="tx1"/>
                </a:solidFill>
                <a:latin typeface="+mn-lt"/>
              </a:rPr>
              <a:t>Révocation : Cour de justice sur requête du Parlement européen/Conseil/Commission, s’ils ne sont plus en mesure d’exercer leurs fonctions ou s’ils ont commis une faute grave</a:t>
            </a:r>
          </a:p>
          <a:p>
            <a:pPr algn="just">
              <a:buFont typeface="Wingdings" panose="05000000000000000000" pitchFamily="2" charset="2"/>
              <a:buChar char="Ø"/>
            </a:pPr>
            <a:r>
              <a:rPr lang="fr-FR" sz="2000" b="1" dirty="0">
                <a:solidFill>
                  <a:schemeClr val="tx1"/>
                </a:solidFill>
                <a:latin typeface="+mn-lt"/>
              </a:rPr>
              <a:t>Directeur administratif (article 18) : </a:t>
            </a:r>
            <a:r>
              <a:rPr lang="fr-FR" sz="2000" dirty="0">
                <a:solidFill>
                  <a:schemeClr val="tx1"/>
                </a:solidFill>
                <a:latin typeface="+mn-lt"/>
              </a:rPr>
              <a:t>nommé par le collège à partir d’une liste de candidats proposée par le chef du Parquet européen à l’issue d’une procédure de sélection ouverte</a:t>
            </a:r>
          </a:p>
        </p:txBody>
      </p:sp>
      <p:sp>
        <p:nvSpPr>
          <p:cNvPr id="4" name="Dia számának helye 3">
            <a:extLst>
              <a:ext uri="{FF2B5EF4-FFF2-40B4-BE49-F238E27FC236}">
                <a16:creationId xmlns:a16="http://schemas.microsoft.com/office/drawing/2014/main" id="{28673826-9D0B-4C4A-A302-F34A5C164E86}"/>
              </a:ext>
            </a:extLst>
          </p:cNvPr>
          <p:cNvSpPr>
            <a:spLocks noGrp="1"/>
          </p:cNvSpPr>
          <p:nvPr>
            <p:ph type="sldNum" sz="quarter" idx="12"/>
          </p:nvPr>
        </p:nvSpPr>
        <p:spPr/>
        <p:txBody>
          <a:bodyPr/>
          <a:lstStyle/>
          <a:p>
            <a:fld id="{6113E31D-E2AB-40D1-8B51-AFA5AFEF393A}" type="slidenum">
              <a:rPr lang="en-US" smtClean="0"/>
              <a:t>8</a:t>
            </a:fld>
            <a:endParaRPr lang="fr-FR" dirty="0"/>
          </a:p>
        </p:txBody>
      </p:sp>
    </p:spTree>
    <p:extLst>
      <p:ext uri="{BB962C8B-B14F-4D97-AF65-F5344CB8AC3E}">
        <p14:creationId xmlns:p14="http://schemas.microsoft.com/office/powerpoint/2010/main" val="26695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1549" y="2293505"/>
            <a:ext cx="9967452" cy="1450757"/>
          </a:xfrm>
        </p:spPr>
        <p:txBody>
          <a:bodyPr>
            <a:normAutofit/>
          </a:bodyPr>
          <a:lstStyle/>
          <a:p>
            <a:r>
              <a:rPr lang="fr-FR" sz="5400" dirty="0"/>
              <a:t>II. LE NIVEAU CENTRAL</a:t>
            </a:r>
            <a:br>
              <a:rPr dirty="0"/>
            </a:br>
            <a:endParaRPr lang="fr-FR" dirty="0"/>
          </a:p>
        </p:txBody>
      </p:sp>
      <p:sp>
        <p:nvSpPr>
          <p:cNvPr id="3" name="Dia számának helye 2">
            <a:extLst>
              <a:ext uri="{FF2B5EF4-FFF2-40B4-BE49-F238E27FC236}">
                <a16:creationId xmlns:a16="http://schemas.microsoft.com/office/drawing/2014/main" id="{B0A8E8EA-E915-4226-99F7-D506BC36B921}"/>
              </a:ext>
            </a:extLst>
          </p:cNvPr>
          <p:cNvSpPr>
            <a:spLocks noGrp="1"/>
          </p:cNvSpPr>
          <p:nvPr>
            <p:ph type="sldNum" sz="quarter" idx="12"/>
          </p:nvPr>
        </p:nvSpPr>
        <p:spPr/>
        <p:txBody>
          <a:bodyPr/>
          <a:lstStyle/>
          <a:p>
            <a:fld id="{6113E31D-E2AB-40D1-8B51-AFA5AFEF393A}" type="slidenum">
              <a:rPr lang="en-US" smtClean="0"/>
              <a:t>9</a:t>
            </a:fld>
            <a:endParaRPr lang="fr-FR" dirty="0"/>
          </a:p>
        </p:txBody>
      </p:sp>
    </p:spTree>
    <p:extLst>
      <p:ext uri="{BB962C8B-B14F-4D97-AF65-F5344CB8AC3E}">
        <p14:creationId xmlns:p14="http://schemas.microsoft.com/office/powerpoint/2010/main" val="1440286853"/>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33</TotalTime>
  <Words>2930</Words>
  <Application>Microsoft Office PowerPoint</Application>
  <PresentationFormat>Grand écran</PresentationFormat>
  <Paragraphs>232</Paragraphs>
  <Slides>30</Slides>
  <Notes>27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30</vt:i4>
      </vt:variant>
    </vt:vector>
  </HeadingPairs>
  <TitlesOfParts>
    <vt:vector size="36" baseType="lpstr">
      <vt:lpstr>Arial</vt:lpstr>
      <vt:lpstr>Calibri</vt:lpstr>
      <vt:lpstr>Calibri Light</vt:lpstr>
      <vt:lpstr>Trebuchet MS</vt:lpstr>
      <vt:lpstr>Wingdings</vt:lpstr>
      <vt:lpstr>Rückblick</vt:lpstr>
      <vt:lpstr>  </vt:lpstr>
      <vt:lpstr>PRÉSENTATION </vt:lpstr>
      <vt:lpstr>I. COMMENT LE PARQUET EUROPÉEN EST-IL STRUCTURÉ ? </vt:lpstr>
      <vt:lpstr> QUIZ - TESTEZ VOS CONNAISSANCES </vt:lpstr>
      <vt:lpstr>Article 8 Structure du Parquet européen</vt:lpstr>
      <vt:lpstr>Structure du Parquet européen : décentralisée = double niveau </vt:lpstr>
      <vt:lpstr>Structure du Parquet européen : parquet unique + indépendant </vt:lpstr>
      <vt:lpstr>Nomination/Révocation des membres du Bureau central du Parquet européen</vt:lpstr>
      <vt:lpstr>II. LE NIVEAU CENTRAL </vt:lpstr>
      <vt:lpstr> QUIZ - TESTEZ VOS CONNAISSANCES </vt:lpstr>
      <vt:lpstr>Laura Kovesi (RO)</vt:lpstr>
      <vt:lpstr>Fonctionnement du Parquet européen : parquet unique </vt:lpstr>
      <vt:lpstr> QUIZ - TESTEZ VOS CONNAISSANCES </vt:lpstr>
      <vt:lpstr>Article 11 Le chef du Parquet européen et les procureurs européens délégués </vt:lpstr>
      <vt:lpstr> QUIZ - TESTEZ VOS CONNAISSANCES</vt:lpstr>
      <vt:lpstr> Article 9 Le collège.</vt:lpstr>
      <vt:lpstr>Les chambres permanentes (article 10)</vt:lpstr>
      <vt:lpstr> Les procureurs européens (PE) Article 12</vt:lpstr>
      <vt:lpstr> QUIZ - TESTEZ VOS CONNAISSANCES </vt:lpstr>
      <vt:lpstr>Présentation PowerPoint</vt:lpstr>
      <vt:lpstr> TESTEZ VOS CONNAISSANCES </vt:lpstr>
      <vt:lpstr>II. LE NIVEAU DÉCENTRALISÉ </vt:lpstr>
      <vt:lpstr>Les procureurs européens délégués (PED) Article 13</vt:lpstr>
      <vt:lpstr> QUIZ - TESTEZ VOS CONNAISSANCES </vt:lpstr>
      <vt:lpstr>Nomination/Révocation des PED Article 17</vt:lpstr>
      <vt:lpstr>Nomination/Révocation des PED Article 17</vt:lpstr>
      <vt:lpstr>Comment ça marche ? Règlement intérieur</vt:lpstr>
      <vt:lpstr>Comment les juges et procureurs nationaux s’inscrivent-ils dans cette architecture ? </vt:lpstr>
      <vt:lpstr> QUIZ FINAL - TESTEZ VOS CONNAISSANCES </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Garry HUTTON</cp:lastModifiedBy>
  <cp:revision>37</cp:revision>
  <cp:lastPrinted>2016-10-12T07:25:39Z</cp:lastPrinted>
  <dcterms:created xsi:type="dcterms:W3CDTF">2020-09-29T09:53:56Z</dcterms:created>
  <dcterms:modified xsi:type="dcterms:W3CDTF">2022-02-03T06:44:59Z</dcterms:modified>
</cp:coreProperties>
</file>